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6" r:id="rId2"/>
    <p:sldId id="257" r:id="rId3"/>
    <p:sldId id="282" r:id="rId4"/>
    <p:sldId id="281" r:id="rId5"/>
    <p:sldId id="283" r:id="rId6"/>
    <p:sldId id="263" r:id="rId7"/>
    <p:sldId id="258" r:id="rId8"/>
    <p:sldId id="264" r:id="rId9"/>
    <p:sldId id="259" r:id="rId10"/>
    <p:sldId id="260" r:id="rId11"/>
    <p:sldId id="261" r:id="rId12"/>
    <p:sldId id="262" r:id="rId13"/>
    <p:sldId id="268" r:id="rId14"/>
    <p:sldId id="266" r:id="rId15"/>
    <p:sldId id="267" r:id="rId16"/>
    <p:sldId id="272" r:id="rId17"/>
    <p:sldId id="271" r:id="rId18"/>
    <p:sldId id="274" r:id="rId19"/>
    <p:sldId id="275" r:id="rId20"/>
    <p:sldId id="276" r:id="rId21"/>
    <p:sldId id="277" r:id="rId22"/>
    <p:sldId id="278" r:id="rId23"/>
    <p:sldId id="284" r:id="rId24"/>
    <p:sldId id="279" r:id="rId25"/>
    <p:sldId id="280" r:id="rId26"/>
    <p:sldId id="285" r:id="rId27"/>
    <p:sldId id="286" r:id="rId2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80401" autoAdjust="0"/>
  </p:normalViewPr>
  <p:slideViewPr>
    <p:cSldViewPr>
      <p:cViewPr>
        <p:scale>
          <a:sx n="87" d="100"/>
          <a:sy n="87" d="100"/>
        </p:scale>
        <p:origin x="-2304" y="-15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15E97B-0083-4C75-9CB0-17EFB503FBEB}" type="datetimeFigureOut">
              <a:rPr lang="ru-RU" smtClean="0"/>
              <a:pPr/>
              <a:t>06.02.2018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55C691-C19B-461A-8521-1B8DD7891DB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15E97B-0083-4C75-9CB0-17EFB503FBEB}" type="datetimeFigureOut">
              <a:rPr lang="ru-RU" smtClean="0"/>
              <a:pPr/>
              <a:t>06.02.2018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55C691-C19B-461A-8521-1B8DD7891DB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15E97B-0083-4C75-9CB0-17EFB503FBEB}" type="datetimeFigureOut">
              <a:rPr lang="ru-RU" smtClean="0"/>
              <a:pPr/>
              <a:t>06.02.2018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55C691-C19B-461A-8521-1B8DD7891DB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15E97B-0083-4C75-9CB0-17EFB503FBEB}" type="datetimeFigureOut">
              <a:rPr lang="ru-RU" smtClean="0"/>
              <a:pPr/>
              <a:t>06.02.2018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55C691-C19B-461A-8521-1B8DD7891DB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15E97B-0083-4C75-9CB0-17EFB503FBEB}" type="datetimeFigureOut">
              <a:rPr lang="ru-RU" smtClean="0"/>
              <a:pPr/>
              <a:t>06.02.2018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55C691-C19B-461A-8521-1B8DD7891DB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15E97B-0083-4C75-9CB0-17EFB503FBEB}" type="datetimeFigureOut">
              <a:rPr lang="ru-RU" smtClean="0"/>
              <a:pPr/>
              <a:t>06.02.2018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55C691-C19B-461A-8521-1B8DD7891DB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15E97B-0083-4C75-9CB0-17EFB503FBEB}" type="datetimeFigureOut">
              <a:rPr lang="ru-RU" smtClean="0"/>
              <a:pPr/>
              <a:t>06.02.2018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55C691-C19B-461A-8521-1B8DD7891DB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15E97B-0083-4C75-9CB0-17EFB503FBEB}" type="datetimeFigureOut">
              <a:rPr lang="ru-RU" smtClean="0"/>
              <a:pPr/>
              <a:t>06.02.2018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55C691-C19B-461A-8521-1B8DD7891DB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15E97B-0083-4C75-9CB0-17EFB503FBEB}" type="datetimeFigureOut">
              <a:rPr lang="ru-RU" smtClean="0"/>
              <a:pPr/>
              <a:t>06.02.2018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55C691-C19B-461A-8521-1B8DD7891DB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15E97B-0083-4C75-9CB0-17EFB503FBEB}" type="datetimeFigureOut">
              <a:rPr lang="ru-RU" smtClean="0"/>
              <a:pPr/>
              <a:t>06.02.2018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55C691-C19B-461A-8521-1B8DD7891DB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15E97B-0083-4C75-9CB0-17EFB503FBEB}" type="datetimeFigureOut">
              <a:rPr lang="ru-RU" smtClean="0"/>
              <a:pPr/>
              <a:t>06.02.2018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5A55C691-C19B-461A-8521-1B8DD7891DB5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8D15E97B-0083-4C75-9CB0-17EFB503FBEB}" type="datetimeFigureOut">
              <a:rPr lang="ru-RU" smtClean="0"/>
              <a:pPr/>
              <a:t>06.02.2018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5A55C691-C19B-461A-8521-1B8DD7891DB5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42910" y="3286124"/>
            <a:ext cx="7851648" cy="182880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rgbClr val="C00000"/>
                </a:solidFill>
              </a:rPr>
              <a:t/>
            </a:r>
            <a:br>
              <a:rPr lang="ru-RU" dirty="0" smtClean="0">
                <a:solidFill>
                  <a:srgbClr val="C00000"/>
                </a:solidFill>
              </a:rPr>
            </a:br>
            <a:r>
              <a:rPr lang="ru-RU" dirty="0" smtClean="0">
                <a:solidFill>
                  <a:srgbClr val="C00000"/>
                </a:solidFill>
              </a:rPr>
              <a:t/>
            </a:r>
            <a:br>
              <a:rPr lang="ru-RU" dirty="0" smtClean="0">
                <a:solidFill>
                  <a:srgbClr val="C00000"/>
                </a:solidFill>
              </a:rPr>
            </a:br>
            <a:r>
              <a:rPr lang="ru-RU" dirty="0" smtClean="0">
                <a:solidFill>
                  <a:srgbClr val="C00000"/>
                </a:solidFill>
              </a:rPr>
              <a:t>НЕДЕЛЯ НАЧАЛЬНОЙ ШКОЛЫ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>
                <a:solidFill>
                  <a:srgbClr val="FF0000"/>
                </a:solidFill>
              </a:rPr>
              <a:t>22 января – 30 января </a:t>
            </a:r>
            <a:br>
              <a:rPr lang="ru-RU" dirty="0" smtClean="0">
                <a:solidFill>
                  <a:srgbClr val="FF0000"/>
                </a:solidFill>
              </a:rPr>
            </a:br>
            <a:r>
              <a:rPr lang="ru-RU" dirty="0" smtClean="0">
                <a:solidFill>
                  <a:srgbClr val="FF0000"/>
                </a:solidFill>
              </a:rPr>
              <a:t>2018 года</a:t>
            </a:r>
            <a:endParaRPr lang="ru-RU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57158" y="500042"/>
            <a:ext cx="739664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</a:rPr>
              <a:t>3 классы </a:t>
            </a:r>
            <a:r>
              <a:rPr lang="ru-RU" sz="2800" b="1" dirty="0" smtClean="0"/>
              <a:t>– </a:t>
            </a:r>
            <a:r>
              <a:rPr lang="ru-RU" sz="2800" b="1" dirty="0" smtClean="0">
                <a:solidFill>
                  <a:srgbClr val="00B0F0"/>
                </a:solidFill>
              </a:rPr>
              <a:t>Олимпиада по русскому языку</a:t>
            </a:r>
            <a:endParaRPr lang="ru-RU" sz="2800" b="1" dirty="0">
              <a:solidFill>
                <a:srgbClr val="00B0F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85786" y="1142984"/>
            <a:ext cx="650085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1 место </a:t>
            </a:r>
            <a:r>
              <a:rPr lang="ru-RU" b="1" dirty="0" smtClean="0"/>
              <a:t>– </a:t>
            </a:r>
            <a:r>
              <a:rPr lang="ru-RU" b="1" dirty="0" smtClean="0">
                <a:solidFill>
                  <a:srgbClr val="00B0F0"/>
                </a:solidFill>
              </a:rPr>
              <a:t>Дуда Никита </a:t>
            </a:r>
            <a:r>
              <a:rPr lang="ru-RU" b="1" dirty="0" smtClean="0">
                <a:solidFill>
                  <a:srgbClr val="FF0000"/>
                </a:solidFill>
              </a:rPr>
              <a:t>– 3 – А класс</a:t>
            </a:r>
          </a:p>
          <a:p>
            <a:r>
              <a:rPr lang="ru-RU" b="1" dirty="0" smtClean="0">
                <a:solidFill>
                  <a:srgbClr val="FF0000"/>
                </a:solidFill>
              </a:rPr>
              <a:t>2 место </a:t>
            </a:r>
            <a:r>
              <a:rPr lang="ru-RU" b="1" dirty="0" smtClean="0"/>
              <a:t>– </a:t>
            </a:r>
            <a:r>
              <a:rPr lang="ru-RU" b="1" dirty="0" smtClean="0">
                <a:solidFill>
                  <a:srgbClr val="00B0F0"/>
                </a:solidFill>
              </a:rPr>
              <a:t>Кальченко София </a:t>
            </a:r>
            <a:r>
              <a:rPr lang="ru-RU" b="1" dirty="0" smtClean="0">
                <a:solidFill>
                  <a:srgbClr val="FF0000"/>
                </a:solidFill>
              </a:rPr>
              <a:t>– 3- А класс</a:t>
            </a:r>
          </a:p>
          <a:p>
            <a:r>
              <a:rPr lang="ru-RU" b="1" dirty="0" smtClean="0">
                <a:solidFill>
                  <a:srgbClr val="00B0F0"/>
                </a:solidFill>
              </a:rPr>
              <a:t>                  Максимцова Мария </a:t>
            </a:r>
            <a:r>
              <a:rPr lang="ru-RU" b="1" dirty="0" smtClean="0">
                <a:solidFill>
                  <a:srgbClr val="FF0000"/>
                </a:solidFill>
              </a:rPr>
              <a:t>– 3- А класс</a:t>
            </a:r>
          </a:p>
          <a:p>
            <a:r>
              <a:rPr lang="ru-RU" b="1" dirty="0" smtClean="0">
                <a:solidFill>
                  <a:srgbClr val="FF0000"/>
                </a:solidFill>
              </a:rPr>
              <a:t>3 место </a:t>
            </a:r>
            <a:r>
              <a:rPr lang="ru-RU" b="1" dirty="0" smtClean="0"/>
              <a:t>– </a:t>
            </a:r>
            <a:r>
              <a:rPr lang="ru-RU" b="1" dirty="0" smtClean="0">
                <a:solidFill>
                  <a:srgbClr val="00B0F0"/>
                </a:solidFill>
              </a:rPr>
              <a:t>Демидюк Мария </a:t>
            </a:r>
            <a:r>
              <a:rPr lang="ru-RU" b="1" dirty="0" smtClean="0">
                <a:solidFill>
                  <a:srgbClr val="FF0000"/>
                </a:solidFill>
              </a:rPr>
              <a:t>-  3 – А класс</a:t>
            </a:r>
          </a:p>
        </p:txBody>
      </p:sp>
      <p:pic>
        <p:nvPicPr>
          <p:cNvPr id="20481" name="Picture 1" descr="C:\Users\Admin\Desktop\школа\IMG_524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2357430"/>
            <a:ext cx="5000660" cy="3287390"/>
          </a:xfrm>
          <a:prstGeom prst="rect">
            <a:avLst/>
          </a:prstGeom>
          <a:noFill/>
        </p:spPr>
      </p:pic>
      <p:pic>
        <p:nvPicPr>
          <p:cNvPr id="20482" name="Picture 2" descr="C:\Users\Admin\Desktop\школа\IMG_524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57903" y="1571612"/>
            <a:ext cx="3686098" cy="2071702"/>
          </a:xfrm>
          <a:prstGeom prst="rect">
            <a:avLst/>
          </a:prstGeom>
          <a:noFill/>
        </p:spPr>
      </p:pic>
      <p:pic>
        <p:nvPicPr>
          <p:cNvPr id="20483" name="Picture 3" descr="C:\Users\Admin\Desktop\школа\IMG_525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86380" y="4214818"/>
            <a:ext cx="3686098" cy="2071702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714348" y="5857892"/>
            <a:ext cx="33254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3- А-   класс - победитель</a:t>
            </a:r>
            <a:endParaRPr lang="ru-RU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857224" y="714356"/>
            <a:ext cx="764386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ru-RU" sz="2400" b="1" dirty="0" smtClean="0">
                <a:solidFill>
                  <a:srgbClr val="FF0000"/>
                </a:solidFill>
              </a:rPr>
              <a:t>4 классы</a:t>
            </a:r>
            <a:r>
              <a:rPr lang="ru-RU" sz="2400" dirty="0" smtClean="0">
                <a:solidFill>
                  <a:srgbClr val="FF0000"/>
                </a:solidFill>
              </a:rPr>
              <a:t> </a:t>
            </a:r>
            <a:r>
              <a:rPr lang="ru-RU" sz="2400" dirty="0" smtClean="0"/>
              <a:t>– </a:t>
            </a:r>
            <a:r>
              <a:rPr lang="ru-RU" sz="2400" b="1" dirty="0" smtClean="0">
                <a:solidFill>
                  <a:srgbClr val="00B0F0"/>
                </a:solidFill>
              </a:rPr>
              <a:t>ВИКТОРИНА </a:t>
            </a:r>
            <a:r>
              <a:rPr lang="ru-RU" sz="2400" dirty="0" smtClean="0">
                <a:solidFill>
                  <a:srgbClr val="00B0F0"/>
                </a:solidFill>
              </a:rPr>
              <a:t> </a:t>
            </a:r>
            <a:r>
              <a:rPr lang="ru-RU" sz="2400" b="1" u="sng" dirty="0" smtClean="0">
                <a:solidFill>
                  <a:srgbClr val="00B0F0"/>
                </a:solidFill>
              </a:rPr>
              <a:t>«Весёлая грамматика»</a:t>
            </a:r>
            <a:endParaRPr lang="ru-RU" sz="2400" dirty="0" smtClean="0">
              <a:solidFill>
                <a:srgbClr val="00B0F0"/>
              </a:solidFill>
            </a:endParaRPr>
          </a:p>
        </p:txBody>
      </p:sp>
      <p:pic>
        <p:nvPicPr>
          <p:cNvPr id="19457" name="Picture 1" descr="C:\Users\Admin\Desktop\школа\IMG_523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142984"/>
            <a:ext cx="3686097" cy="2071702"/>
          </a:xfrm>
          <a:prstGeom prst="rect">
            <a:avLst/>
          </a:prstGeom>
          <a:noFill/>
        </p:spPr>
      </p:pic>
      <p:pic>
        <p:nvPicPr>
          <p:cNvPr id="19458" name="Picture 2" descr="C:\Users\Admin\Desktop\школа\IMG_523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86379" y="1142984"/>
            <a:ext cx="3686099" cy="2071702"/>
          </a:xfrm>
          <a:prstGeom prst="rect">
            <a:avLst/>
          </a:prstGeom>
          <a:noFill/>
        </p:spPr>
      </p:pic>
      <p:pic>
        <p:nvPicPr>
          <p:cNvPr id="19459" name="Picture 3" descr="C:\Users\Admin\Desktop\школа\IMG_523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4" y="3571876"/>
            <a:ext cx="4321630" cy="2428892"/>
          </a:xfrm>
          <a:prstGeom prst="rect">
            <a:avLst/>
          </a:prstGeom>
          <a:noFill/>
        </p:spPr>
      </p:pic>
      <p:pic>
        <p:nvPicPr>
          <p:cNvPr id="19460" name="Picture 4" descr="C:\Users\Admin\Desktop\неделя нач школы\IMG_534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00680" y="3571876"/>
            <a:ext cx="4448736" cy="2500329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3643306" y="1500174"/>
            <a:ext cx="171451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AutoNum type="arabicPlain"/>
            </a:pPr>
            <a:r>
              <a:rPr lang="ru-RU" b="1" dirty="0" smtClean="0">
                <a:solidFill>
                  <a:srgbClr val="FF0000"/>
                </a:solidFill>
              </a:rPr>
              <a:t>место </a:t>
            </a:r>
            <a:r>
              <a:rPr lang="ru-RU" b="1" dirty="0" smtClean="0"/>
              <a:t>– </a:t>
            </a:r>
          </a:p>
          <a:p>
            <a:pPr marL="342900" indent="-342900" algn="ctr"/>
            <a:r>
              <a:rPr lang="ru-RU" b="1" dirty="0" smtClean="0">
                <a:solidFill>
                  <a:srgbClr val="00B0F0"/>
                </a:solidFill>
              </a:rPr>
              <a:t>4- Б класс</a:t>
            </a:r>
          </a:p>
          <a:p>
            <a:pPr marL="342900" indent="-342900" algn="ctr">
              <a:buAutoNum type="arabicPlain" startAt="2"/>
            </a:pPr>
            <a:r>
              <a:rPr lang="ru-RU" b="1" dirty="0" smtClean="0">
                <a:solidFill>
                  <a:srgbClr val="FF0000"/>
                </a:solidFill>
              </a:rPr>
              <a:t>место </a:t>
            </a:r>
            <a:r>
              <a:rPr lang="ru-RU" b="1" dirty="0" smtClean="0"/>
              <a:t>–</a:t>
            </a:r>
          </a:p>
          <a:p>
            <a:pPr marL="342900" indent="-342900" algn="ctr"/>
            <a:r>
              <a:rPr lang="ru-RU" b="1" dirty="0" smtClean="0"/>
              <a:t> </a:t>
            </a:r>
            <a:r>
              <a:rPr lang="ru-RU" b="1" dirty="0" smtClean="0">
                <a:solidFill>
                  <a:srgbClr val="00B0F0"/>
                </a:solidFill>
              </a:rPr>
              <a:t>4- Г класс</a:t>
            </a:r>
          </a:p>
          <a:p>
            <a:pPr marL="342900" indent="-342900" algn="ctr">
              <a:buAutoNum type="arabicPlain" startAt="3"/>
            </a:pPr>
            <a:r>
              <a:rPr lang="ru-RU" b="1" dirty="0" smtClean="0">
                <a:solidFill>
                  <a:srgbClr val="FF0000"/>
                </a:solidFill>
              </a:rPr>
              <a:t>место </a:t>
            </a:r>
            <a:r>
              <a:rPr lang="ru-RU" b="1" dirty="0" smtClean="0"/>
              <a:t>– </a:t>
            </a:r>
          </a:p>
          <a:p>
            <a:pPr marL="342900" indent="-342900" algn="ctr"/>
            <a:r>
              <a:rPr lang="ru-RU" b="1" dirty="0" smtClean="0">
                <a:solidFill>
                  <a:srgbClr val="00B0F0"/>
                </a:solidFill>
              </a:rPr>
              <a:t>4- А класс</a:t>
            </a:r>
            <a:endParaRPr lang="ru-RU" b="1" dirty="0">
              <a:solidFill>
                <a:srgbClr val="00B0F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642910" y="1285860"/>
            <a:ext cx="7215238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00B050"/>
                </a:solidFill>
              </a:rPr>
              <a:t>ТРЕТИЙ  ДЕНЬ –</a:t>
            </a:r>
          </a:p>
          <a:p>
            <a:pPr algn="ctr"/>
            <a:r>
              <a:rPr lang="ru-RU" sz="4000" b="1" dirty="0" smtClean="0">
                <a:solidFill>
                  <a:srgbClr val="C00000"/>
                </a:solidFill>
              </a:rPr>
              <a:t>24 ЯНВАРЯ 2018ГОДА</a:t>
            </a:r>
          </a:p>
          <a:p>
            <a:pPr algn="ctr"/>
            <a:r>
              <a:rPr lang="ru-RU" sz="4000" b="1" dirty="0" smtClean="0">
                <a:solidFill>
                  <a:srgbClr val="C00000"/>
                </a:solidFill>
              </a:rPr>
              <a:t> </a:t>
            </a:r>
            <a:r>
              <a:rPr lang="ru-RU" sz="4000" b="1" dirty="0" smtClean="0">
                <a:solidFill>
                  <a:srgbClr val="00B050"/>
                </a:solidFill>
              </a:rPr>
              <a:t>ДЕНЬ </a:t>
            </a:r>
            <a:endParaRPr lang="ru-RU" sz="4000" dirty="0" smtClean="0">
              <a:solidFill>
                <a:srgbClr val="00B050"/>
              </a:solidFill>
            </a:endParaRPr>
          </a:p>
          <a:p>
            <a:pPr algn="ctr"/>
            <a:r>
              <a:rPr lang="ru-RU" sz="4000" b="1" dirty="0" smtClean="0">
                <a:solidFill>
                  <a:srgbClr val="00B050"/>
                </a:solidFill>
              </a:rPr>
              <a:t>МАТЕМАТИКИ</a:t>
            </a:r>
            <a:endParaRPr lang="ru-RU" sz="4000" dirty="0" smtClean="0">
              <a:solidFill>
                <a:srgbClr val="00B05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357158" y="214290"/>
            <a:ext cx="8643998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 классы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 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Математическая викторина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1" i="0" u="sng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«В       стране Математики»</a:t>
            </a:r>
            <a:endParaRPr kumimoji="0" lang="ru-RU" sz="36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C:\Users\Admin\Desktop\школа\IMG_529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500174"/>
            <a:ext cx="3431883" cy="1928826"/>
          </a:xfrm>
          <a:prstGeom prst="rect">
            <a:avLst/>
          </a:prstGeom>
          <a:noFill/>
        </p:spPr>
      </p:pic>
      <p:pic>
        <p:nvPicPr>
          <p:cNvPr id="2051" name="Picture 3" descr="C:\Users\Admin\Desktop\школа\IMG_529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29256" y="1500174"/>
            <a:ext cx="3423382" cy="1924048"/>
          </a:xfrm>
          <a:prstGeom prst="rect">
            <a:avLst/>
          </a:prstGeom>
          <a:noFill/>
        </p:spPr>
      </p:pic>
      <p:pic>
        <p:nvPicPr>
          <p:cNvPr id="2052" name="Picture 4" descr="C:\Users\Admin\Desktop\школа\IMG_530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58" y="3857628"/>
            <a:ext cx="4194524" cy="2357454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3714744" y="1571612"/>
            <a:ext cx="164307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1 место </a:t>
            </a:r>
            <a:r>
              <a:rPr lang="ru-RU" b="1" dirty="0" smtClean="0"/>
              <a:t>– </a:t>
            </a:r>
          </a:p>
          <a:p>
            <a:r>
              <a:rPr lang="ru-RU" b="1" dirty="0" smtClean="0">
                <a:solidFill>
                  <a:srgbClr val="00B0F0"/>
                </a:solidFill>
              </a:rPr>
              <a:t>1- А класс и  1- В класс</a:t>
            </a:r>
          </a:p>
          <a:p>
            <a:r>
              <a:rPr lang="ru-RU" b="1" dirty="0" smtClean="0">
                <a:solidFill>
                  <a:srgbClr val="FF0000"/>
                </a:solidFill>
              </a:rPr>
              <a:t>2 место </a:t>
            </a:r>
            <a:r>
              <a:rPr lang="ru-RU" b="1" dirty="0" smtClean="0"/>
              <a:t>–</a:t>
            </a:r>
            <a:r>
              <a:rPr lang="ru-RU" b="1" dirty="0" smtClean="0">
                <a:solidFill>
                  <a:srgbClr val="FF0000"/>
                </a:solidFill>
              </a:rPr>
              <a:t> </a:t>
            </a:r>
          </a:p>
          <a:p>
            <a:r>
              <a:rPr lang="ru-RU" b="1" dirty="0" smtClean="0">
                <a:solidFill>
                  <a:srgbClr val="FF0000"/>
                </a:solidFill>
              </a:rPr>
              <a:t> </a:t>
            </a:r>
            <a:r>
              <a:rPr lang="ru-RU" b="1" dirty="0" smtClean="0">
                <a:solidFill>
                  <a:srgbClr val="00B0F0"/>
                </a:solidFill>
              </a:rPr>
              <a:t>1 – Б класс и 1- Г класс</a:t>
            </a:r>
            <a:endParaRPr lang="ru-RU" b="1" dirty="0">
              <a:solidFill>
                <a:srgbClr val="00B0F0"/>
              </a:solidFill>
            </a:endParaRPr>
          </a:p>
        </p:txBody>
      </p:sp>
      <p:pic>
        <p:nvPicPr>
          <p:cNvPr id="2053" name="Picture 5" descr="C:\Users\Admin\Desktop\школа\IMG_532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08121" y="3857628"/>
            <a:ext cx="4194525" cy="235745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85786" y="500042"/>
            <a:ext cx="7948202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</a:rPr>
              <a:t>2 классы </a:t>
            </a:r>
            <a:r>
              <a:rPr lang="ru-RU" sz="3200" b="1" dirty="0" smtClean="0">
                <a:solidFill>
                  <a:srgbClr val="00B0F0"/>
                </a:solidFill>
              </a:rPr>
              <a:t>–Математическая викторина </a:t>
            </a:r>
          </a:p>
          <a:p>
            <a:pPr algn="ctr"/>
            <a:r>
              <a:rPr lang="ru-RU" sz="3200" b="1" dirty="0" smtClean="0">
                <a:solidFill>
                  <a:srgbClr val="FF0000"/>
                </a:solidFill>
              </a:rPr>
              <a:t>«В ГОСТЯХ У МУДРОЙ СОВЫ»</a:t>
            </a:r>
            <a:endParaRPr lang="ru-RU" sz="3200" b="1" dirty="0">
              <a:solidFill>
                <a:srgbClr val="FF0000"/>
              </a:solidFill>
            </a:endParaRPr>
          </a:p>
        </p:txBody>
      </p:sp>
      <p:pic>
        <p:nvPicPr>
          <p:cNvPr id="5121" name="Picture 1" descr="C:\Users\Admin\Desktop\школа\IMG_526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1643050"/>
            <a:ext cx="3262018" cy="1833356"/>
          </a:xfrm>
          <a:prstGeom prst="rect">
            <a:avLst/>
          </a:prstGeom>
          <a:noFill/>
        </p:spPr>
      </p:pic>
      <p:pic>
        <p:nvPicPr>
          <p:cNvPr id="5122" name="Picture 2" descr="C:\Users\Admin\Desktop\школа\IMG_526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00694" y="1643050"/>
            <a:ext cx="3177669" cy="1785950"/>
          </a:xfrm>
          <a:prstGeom prst="rect">
            <a:avLst/>
          </a:prstGeom>
          <a:noFill/>
        </p:spPr>
      </p:pic>
      <p:pic>
        <p:nvPicPr>
          <p:cNvPr id="5123" name="Picture 3" descr="C:\Users\Admin\Desktop\школа\IMG_526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929066"/>
            <a:ext cx="3694416" cy="2076377"/>
          </a:xfrm>
          <a:prstGeom prst="rect">
            <a:avLst/>
          </a:prstGeom>
          <a:noFill/>
        </p:spPr>
      </p:pic>
      <p:pic>
        <p:nvPicPr>
          <p:cNvPr id="5124" name="Picture 4" descr="C:\Users\Admin\Desktop\школа\IMG_532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57818" y="4000504"/>
            <a:ext cx="3699076" cy="2078997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3714744" y="1500174"/>
            <a:ext cx="185738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</a:rPr>
              <a:t>1 место </a:t>
            </a:r>
            <a:r>
              <a:rPr lang="ru-RU" sz="2400" b="1" dirty="0" smtClean="0"/>
              <a:t>–</a:t>
            </a:r>
          </a:p>
          <a:p>
            <a:pPr algn="ctr"/>
            <a:r>
              <a:rPr lang="ru-RU" sz="2400" b="1" dirty="0" smtClean="0"/>
              <a:t> </a:t>
            </a:r>
            <a:r>
              <a:rPr lang="ru-RU" sz="2400" b="1" dirty="0" smtClean="0">
                <a:solidFill>
                  <a:srgbClr val="00B0F0"/>
                </a:solidFill>
              </a:rPr>
              <a:t>2 – В класс      и</a:t>
            </a:r>
          </a:p>
          <a:p>
            <a:r>
              <a:rPr lang="ru-RU" sz="2400" b="1" dirty="0" smtClean="0">
                <a:solidFill>
                  <a:srgbClr val="00B0F0"/>
                </a:solidFill>
              </a:rPr>
              <a:t> 2 – Г класс</a:t>
            </a:r>
          </a:p>
          <a:p>
            <a:r>
              <a:rPr lang="ru-RU" sz="2400" b="1" dirty="0" smtClean="0">
                <a:solidFill>
                  <a:srgbClr val="FF0000"/>
                </a:solidFill>
              </a:rPr>
              <a:t>2 место </a:t>
            </a:r>
            <a:r>
              <a:rPr lang="ru-RU" sz="2400" b="1" dirty="0" smtClean="0"/>
              <a:t>–</a:t>
            </a:r>
          </a:p>
          <a:p>
            <a:r>
              <a:rPr lang="ru-RU" sz="2400" b="1" dirty="0" smtClean="0"/>
              <a:t> </a:t>
            </a:r>
            <a:r>
              <a:rPr lang="ru-RU" sz="2400" b="1" dirty="0" smtClean="0">
                <a:solidFill>
                  <a:srgbClr val="00B0F0"/>
                </a:solidFill>
              </a:rPr>
              <a:t>2 – Б класс</a:t>
            </a:r>
          </a:p>
          <a:p>
            <a:r>
              <a:rPr lang="ru-RU" sz="2400" b="1" dirty="0" smtClean="0">
                <a:solidFill>
                  <a:srgbClr val="FF0000"/>
                </a:solidFill>
              </a:rPr>
              <a:t>3 место </a:t>
            </a:r>
            <a:r>
              <a:rPr lang="ru-RU" sz="2400" b="1" dirty="0" smtClean="0"/>
              <a:t>– </a:t>
            </a:r>
          </a:p>
          <a:p>
            <a:r>
              <a:rPr lang="ru-RU" sz="2400" b="1" dirty="0" smtClean="0">
                <a:solidFill>
                  <a:srgbClr val="00B0F0"/>
                </a:solidFill>
              </a:rPr>
              <a:t>2- А класс</a:t>
            </a:r>
            <a:endParaRPr lang="ru-RU" sz="2400" b="1" dirty="0">
              <a:solidFill>
                <a:srgbClr val="00B0F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14282" y="1071546"/>
            <a:ext cx="407196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1 место – </a:t>
            </a:r>
          </a:p>
          <a:p>
            <a:pPr algn="ctr"/>
            <a:r>
              <a:rPr lang="ru-RU" b="1" dirty="0" smtClean="0">
                <a:solidFill>
                  <a:srgbClr val="00B0F0"/>
                </a:solidFill>
              </a:rPr>
              <a:t>Дуда Никита </a:t>
            </a:r>
            <a:r>
              <a:rPr lang="ru-RU" b="1" dirty="0" smtClean="0">
                <a:solidFill>
                  <a:srgbClr val="FF0000"/>
                </a:solidFill>
              </a:rPr>
              <a:t>– 3- А класс</a:t>
            </a:r>
          </a:p>
          <a:p>
            <a:pPr algn="ctr"/>
            <a:r>
              <a:rPr lang="ru-RU" b="1" dirty="0" smtClean="0">
                <a:solidFill>
                  <a:srgbClr val="FF0000"/>
                </a:solidFill>
              </a:rPr>
              <a:t>2 место – </a:t>
            </a:r>
          </a:p>
          <a:p>
            <a:pPr algn="ctr"/>
            <a:r>
              <a:rPr lang="ru-RU" b="1" dirty="0" smtClean="0">
                <a:solidFill>
                  <a:srgbClr val="00B0F0"/>
                </a:solidFill>
              </a:rPr>
              <a:t>Валиахметова Эмилия </a:t>
            </a:r>
            <a:r>
              <a:rPr lang="ru-RU" b="1" dirty="0" smtClean="0">
                <a:solidFill>
                  <a:srgbClr val="FF0000"/>
                </a:solidFill>
              </a:rPr>
              <a:t>– 3- А класс</a:t>
            </a:r>
          </a:p>
          <a:p>
            <a:pPr algn="ctr"/>
            <a:r>
              <a:rPr lang="ru-RU" b="1" dirty="0" smtClean="0">
                <a:solidFill>
                  <a:srgbClr val="FF0000"/>
                </a:solidFill>
              </a:rPr>
              <a:t>3 место –</a:t>
            </a:r>
          </a:p>
          <a:p>
            <a:pPr algn="ctr"/>
            <a:r>
              <a:rPr lang="ru-RU" b="1" dirty="0" smtClean="0">
                <a:solidFill>
                  <a:srgbClr val="00B0F0"/>
                </a:solidFill>
              </a:rPr>
              <a:t> Кашпорова Ольга </a:t>
            </a:r>
            <a:r>
              <a:rPr lang="ru-RU" b="1" dirty="0" smtClean="0">
                <a:solidFill>
                  <a:srgbClr val="FF0000"/>
                </a:solidFill>
              </a:rPr>
              <a:t>– 3- А класс</a:t>
            </a:r>
          </a:p>
        </p:txBody>
      </p:sp>
      <p:pic>
        <p:nvPicPr>
          <p:cNvPr id="4097" name="Picture 1" descr="C:\Users\Admin\Desktop\неделя нач школы\IMG_535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3667882"/>
            <a:ext cx="4786346" cy="2690076"/>
          </a:xfrm>
          <a:prstGeom prst="rect">
            <a:avLst/>
          </a:prstGeom>
          <a:noFill/>
        </p:spPr>
      </p:pic>
      <p:pic>
        <p:nvPicPr>
          <p:cNvPr id="4098" name="Picture 2" descr="C:\Users\Admin\Desktop\неделя нач школы\IMG_534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6314" y="857232"/>
            <a:ext cx="3953255" cy="2221853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1857356" y="428604"/>
            <a:ext cx="673229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</a:rPr>
              <a:t>3 классы </a:t>
            </a:r>
            <a:r>
              <a:rPr lang="ru-RU" sz="2800" b="1" dirty="0" smtClean="0">
                <a:solidFill>
                  <a:srgbClr val="00B0F0"/>
                </a:solidFill>
              </a:rPr>
              <a:t>– Олимпиада по математике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285852" y="3071810"/>
            <a:ext cx="595804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None/>
            </a:pPr>
            <a:r>
              <a:rPr lang="ru-RU" sz="2800" b="1" dirty="0" smtClean="0">
                <a:solidFill>
                  <a:srgbClr val="FF0000"/>
                </a:solidFill>
              </a:rPr>
              <a:t>4 классы </a:t>
            </a:r>
            <a:r>
              <a:rPr lang="ru-RU" sz="2800" b="1" dirty="0" smtClean="0">
                <a:solidFill>
                  <a:srgbClr val="00B0F0"/>
                </a:solidFill>
              </a:rPr>
              <a:t>– Математический КВН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786446" y="3786190"/>
            <a:ext cx="257176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/>
              <a:t> </a:t>
            </a:r>
            <a:r>
              <a:rPr lang="ru-RU" sz="2400" b="1" dirty="0" smtClean="0">
                <a:solidFill>
                  <a:srgbClr val="FF0000"/>
                </a:solidFill>
              </a:rPr>
              <a:t>1 место-</a:t>
            </a:r>
          </a:p>
          <a:p>
            <a:pPr algn="ctr"/>
            <a:r>
              <a:rPr lang="ru-RU" sz="2400" b="1" dirty="0" smtClean="0">
                <a:solidFill>
                  <a:srgbClr val="00B0F0"/>
                </a:solidFill>
              </a:rPr>
              <a:t> 4- Б класс</a:t>
            </a:r>
          </a:p>
          <a:p>
            <a:pPr algn="ctr"/>
            <a:r>
              <a:rPr lang="ru-RU" sz="2400" b="1" dirty="0" smtClean="0">
                <a:solidFill>
                  <a:srgbClr val="FF0000"/>
                </a:solidFill>
              </a:rPr>
              <a:t>2 место – </a:t>
            </a:r>
          </a:p>
          <a:p>
            <a:pPr algn="ctr"/>
            <a:r>
              <a:rPr lang="ru-RU" sz="2400" b="1" dirty="0" smtClean="0">
                <a:solidFill>
                  <a:srgbClr val="00B0F0"/>
                </a:solidFill>
              </a:rPr>
              <a:t>4- А класс</a:t>
            </a:r>
          </a:p>
          <a:p>
            <a:pPr algn="ctr"/>
            <a:r>
              <a:rPr lang="ru-RU" sz="2400" b="1" dirty="0" smtClean="0">
                <a:solidFill>
                  <a:srgbClr val="FF0000"/>
                </a:solidFill>
              </a:rPr>
              <a:t>3 место –</a:t>
            </a:r>
          </a:p>
          <a:p>
            <a:pPr algn="ctr"/>
            <a:r>
              <a:rPr lang="ru-RU" sz="2400" b="1" dirty="0" smtClean="0"/>
              <a:t> </a:t>
            </a:r>
            <a:r>
              <a:rPr lang="ru-RU" sz="2400" b="1" dirty="0" smtClean="0">
                <a:solidFill>
                  <a:srgbClr val="00B0F0"/>
                </a:solidFill>
              </a:rPr>
              <a:t>4 – Г класс</a:t>
            </a:r>
            <a:endParaRPr lang="ru-RU" sz="2400" b="1" dirty="0">
              <a:solidFill>
                <a:srgbClr val="00B0F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214414" y="1857364"/>
            <a:ext cx="6929486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3600" b="1" dirty="0" smtClean="0">
                <a:solidFill>
                  <a:srgbClr val="00B05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ЧЕТВЁРТЫЙ  ДЕНЬ -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3600" b="1" dirty="0" smtClean="0">
                <a:solidFill>
                  <a:srgbClr val="C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25 ЯНВАРЯ 2018 ГОДА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ru-RU" sz="3600" b="1" dirty="0" smtClean="0">
              <a:solidFill>
                <a:srgbClr val="C00000"/>
              </a:solidFill>
              <a:latin typeface="Calibri"/>
              <a:ea typeface="Calibri" pitchFamily="34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3600" b="1" dirty="0" smtClean="0">
                <a:solidFill>
                  <a:srgbClr val="00B050"/>
                </a:solidFill>
                <a:latin typeface="Calibri"/>
                <a:ea typeface="Calibri" pitchFamily="34" charset="0"/>
                <a:cs typeface="Times New Roman" pitchFamily="18" charset="0"/>
              </a:rPr>
              <a:t>ДЕНЬ </a:t>
            </a:r>
            <a:r>
              <a:rPr lang="ru-RU" sz="3600" b="1" dirty="0" smtClean="0">
                <a:solidFill>
                  <a:srgbClr val="00B05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ФИЗКУЛЬТУРЫ И СПОРТА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3600" b="1" dirty="0" smtClean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«ВЕСЁЛЫЕ СТАРТЫ»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57158" y="500042"/>
            <a:ext cx="392909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1 КЛАССЫ</a:t>
            </a:r>
          </a:p>
          <a:p>
            <a:r>
              <a:rPr lang="ru-RU" b="1" dirty="0" smtClean="0">
                <a:solidFill>
                  <a:srgbClr val="FF0000"/>
                </a:solidFill>
              </a:rPr>
              <a:t>1 место </a:t>
            </a:r>
            <a:r>
              <a:rPr lang="ru-RU" b="1" dirty="0" smtClean="0"/>
              <a:t>– </a:t>
            </a:r>
            <a:r>
              <a:rPr lang="ru-RU" b="1" dirty="0" smtClean="0">
                <a:solidFill>
                  <a:srgbClr val="00B0F0"/>
                </a:solidFill>
              </a:rPr>
              <a:t>1 – Б класс и 1 – Г класс</a:t>
            </a:r>
          </a:p>
          <a:p>
            <a:r>
              <a:rPr lang="ru-RU" b="1" dirty="0" smtClean="0">
                <a:solidFill>
                  <a:srgbClr val="FF0000"/>
                </a:solidFill>
              </a:rPr>
              <a:t>2 место </a:t>
            </a:r>
            <a:r>
              <a:rPr lang="ru-RU" b="1" dirty="0" smtClean="0"/>
              <a:t>– </a:t>
            </a:r>
            <a:r>
              <a:rPr lang="ru-RU" b="1" dirty="0" smtClean="0">
                <a:solidFill>
                  <a:srgbClr val="00B0F0"/>
                </a:solidFill>
              </a:rPr>
              <a:t>1 – А класс и 1 – В класс </a:t>
            </a:r>
            <a:endParaRPr lang="ru-RU" b="1" dirty="0">
              <a:solidFill>
                <a:srgbClr val="00B0F0"/>
              </a:solidFill>
            </a:endParaRPr>
          </a:p>
        </p:txBody>
      </p:sp>
      <p:pic>
        <p:nvPicPr>
          <p:cNvPr id="27650" name="Picture 2" descr="C:\Users\Admin\Desktop\школа\IMG_527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57686" y="500042"/>
            <a:ext cx="4214842" cy="2368873"/>
          </a:xfrm>
          <a:prstGeom prst="rect">
            <a:avLst/>
          </a:prstGeom>
          <a:noFill/>
        </p:spPr>
      </p:pic>
      <p:pic>
        <p:nvPicPr>
          <p:cNvPr id="27651" name="Picture 3" descr="C:\Users\Admin\Desktop\школа\IMG_528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1500174"/>
            <a:ext cx="3940312" cy="2214578"/>
          </a:xfrm>
          <a:prstGeom prst="rect">
            <a:avLst/>
          </a:prstGeom>
          <a:noFill/>
        </p:spPr>
      </p:pic>
      <p:pic>
        <p:nvPicPr>
          <p:cNvPr id="27652" name="Picture 4" descr="C:\Users\Admin\Desktop\школа\IMG_532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29124" y="3357562"/>
            <a:ext cx="4575845" cy="2571768"/>
          </a:xfrm>
          <a:prstGeom prst="rect">
            <a:avLst/>
          </a:prstGeom>
          <a:noFill/>
        </p:spPr>
      </p:pic>
      <p:pic>
        <p:nvPicPr>
          <p:cNvPr id="27653" name="Picture 5" descr="C:\Users\Admin\Desktop\школа\IMG_527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3929066"/>
            <a:ext cx="4321589" cy="242886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85720" y="428604"/>
            <a:ext cx="450059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2 КЛАССЫ </a:t>
            </a:r>
          </a:p>
          <a:p>
            <a:r>
              <a:rPr lang="ru-RU" b="1" dirty="0" smtClean="0">
                <a:solidFill>
                  <a:srgbClr val="FF0000"/>
                </a:solidFill>
              </a:rPr>
              <a:t>1 место </a:t>
            </a:r>
            <a:r>
              <a:rPr lang="ru-RU" b="1" dirty="0" smtClean="0">
                <a:solidFill>
                  <a:srgbClr val="00B0F0"/>
                </a:solidFill>
              </a:rPr>
              <a:t>– 2 – А класс</a:t>
            </a:r>
          </a:p>
          <a:p>
            <a:r>
              <a:rPr lang="ru-RU" b="1" dirty="0" smtClean="0">
                <a:solidFill>
                  <a:srgbClr val="FF0000"/>
                </a:solidFill>
              </a:rPr>
              <a:t>2 место </a:t>
            </a:r>
            <a:r>
              <a:rPr lang="ru-RU" b="1" dirty="0" smtClean="0">
                <a:solidFill>
                  <a:srgbClr val="00B0F0"/>
                </a:solidFill>
              </a:rPr>
              <a:t>– 2- Г класс</a:t>
            </a:r>
          </a:p>
          <a:p>
            <a:r>
              <a:rPr lang="ru-RU" b="1" dirty="0" smtClean="0">
                <a:solidFill>
                  <a:srgbClr val="FF0000"/>
                </a:solidFill>
              </a:rPr>
              <a:t>3 место </a:t>
            </a:r>
            <a:r>
              <a:rPr lang="ru-RU" b="1" dirty="0" smtClean="0">
                <a:solidFill>
                  <a:srgbClr val="00B0F0"/>
                </a:solidFill>
              </a:rPr>
              <a:t>– 2- Б класс</a:t>
            </a:r>
          </a:p>
          <a:p>
            <a:r>
              <a:rPr lang="ru-RU" b="1" dirty="0" smtClean="0">
                <a:solidFill>
                  <a:srgbClr val="00B050"/>
                </a:solidFill>
              </a:rPr>
              <a:t>2 В класс </a:t>
            </a:r>
            <a:r>
              <a:rPr lang="ru-RU" b="1" dirty="0" smtClean="0">
                <a:solidFill>
                  <a:srgbClr val="00B0F0"/>
                </a:solidFill>
              </a:rPr>
              <a:t>– команды: «Тигр» и «Львы»</a:t>
            </a:r>
          </a:p>
        </p:txBody>
      </p:sp>
      <p:pic>
        <p:nvPicPr>
          <p:cNvPr id="31746" name="Picture 2" descr="C:\Users\Admin\Desktop\школа\IMG_528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571480"/>
            <a:ext cx="4110026" cy="2309963"/>
          </a:xfrm>
          <a:prstGeom prst="rect">
            <a:avLst/>
          </a:prstGeom>
          <a:noFill/>
        </p:spPr>
      </p:pic>
      <p:pic>
        <p:nvPicPr>
          <p:cNvPr id="31747" name="Picture 3" descr="C:\Users\Admin\Desktop\школа\IMG_528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1928802"/>
            <a:ext cx="4000528" cy="2248421"/>
          </a:xfrm>
          <a:prstGeom prst="rect">
            <a:avLst/>
          </a:prstGeom>
          <a:noFill/>
        </p:spPr>
      </p:pic>
      <p:pic>
        <p:nvPicPr>
          <p:cNvPr id="31748" name="Picture 4" descr="C:\Users\Admin\Desktop\школа\IMG_528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0800000" flipV="1">
            <a:off x="5500694" y="2714620"/>
            <a:ext cx="3487735" cy="1960216"/>
          </a:xfrm>
          <a:prstGeom prst="rect">
            <a:avLst/>
          </a:prstGeom>
          <a:noFill/>
        </p:spPr>
      </p:pic>
      <p:pic>
        <p:nvPicPr>
          <p:cNvPr id="31749" name="Picture 5" descr="C:\Users\Admin\Desktop\школа\IMG_533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7158" y="4286256"/>
            <a:ext cx="4087802" cy="2396257"/>
          </a:xfrm>
          <a:prstGeom prst="rect">
            <a:avLst/>
          </a:prstGeom>
          <a:noFill/>
        </p:spPr>
      </p:pic>
      <p:pic>
        <p:nvPicPr>
          <p:cNvPr id="31750" name="Picture 6" descr="C:\Users\Admin\Desktop\школа\IMG_528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43438" y="4714884"/>
            <a:ext cx="3571900" cy="200751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28596" y="428604"/>
            <a:ext cx="557216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</a:rPr>
              <a:t>3 классы</a:t>
            </a:r>
          </a:p>
          <a:p>
            <a:r>
              <a:rPr lang="ru-RU" sz="2800" b="1" dirty="0" smtClean="0">
                <a:solidFill>
                  <a:srgbClr val="FF0000"/>
                </a:solidFill>
              </a:rPr>
              <a:t>3- А класс </a:t>
            </a:r>
            <a:r>
              <a:rPr lang="ru-RU" sz="2800" b="1" dirty="0" smtClean="0">
                <a:solidFill>
                  <a:srgbClr val="00B0F0"/>
                </a:solidFill>
              </a:rPr>
              <a:t>– команда «Стрела»</a:t>
            </a:r>
          </a:p>
          <a:p>
            <a:r>
              <a:rPr lang="ru-RU" sz="2800" b="1" dirty="0" smtClean="0">
                <a:solidFill>
                  <a:srgbClr val="FF0000"/>
                </a:solidFill>
              </a:rPr>
              <a:t>3- Б класс </a:t>
            </a:r>
            <a:r>
              <a:rPr lang="ru-RU" sz="2800" b="1" dirty="0" smtClean="0">
                <a:solidFill>
                  <a:srgbClr val="00B0F0"/>
                </a:solidFill>
              </a:rPr>
              <a:t>– команда «Стрижи»</a:t>
            </a:r>
            <a:endParaRPr lang="ru-RU" sz="2800" b="1" dirty="0">
              <a:solidFill>
                <a:srgbClr val="00B0F0"/>
              </a:solidFill>
            </a:endParaRPr>
          </a:p>
        </p:txBody>
      </p:sp>
      <p:pic>
        <p:nvPicPr>
          <p:cNvPr id="32770" name="Picture 2" descr="C:\Users\Admin\Desktop\школа\IMG_525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785926"/>
            <a:ext cx="4476530" cy="2515950"/>
          </a:xfrm>
          <a:prstGeom prst="rect">
            <a:avLst/>
          </a:prstGeom>
          <a:noFill/>
        </p:spPr>
      </p:pic>
      <p:pic>
        <p:nvPicPr>
          <p:cNvPr id="32771" name="Picture 3" descr="C:\Users\Admin\Desktop\школа\IMG_525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9" y="1785926"/>
            <a:ext cx="4393068" cy="2469042"/>
          </a:xfrm>
          <a:prstGeom prst="rect">
            <a:avLst/>
          </a:prstGeom>
          <a:noFill/>
        </p:spPr>
      </p:pic>
      <p:pic>
        <p:nvPicPr>
          <p:cNvPr id="32772" name="Picture 4" descr="C:\Users\Admin\Desktop\школа\IMG_525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4" y="4357694"/>
            <a:ext cx="4286248" cy="2409006"/>
          </a:xfrm>
          <a:prstGeom prst="rect">
            <a:avLst/>
          </a:prstGeom>
          <a:noFill/>
        </p:spPr>
      </p:pic>
      <p:pic>
        <p:nvPicPr>
          <p:cNvPr id="32773" name="Picture 5" descr="C:\Users\Admin\Desktop\неделя нач школы\IMG_535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3438" y="4357694"/>
            <a:ext cx="4143404" cy="232872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42910" y="1000108"/>
            <a:ext cx="6500858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70C0"/>
                </a:solidFill>
              </a:rPr>
              <a:t>ПЕРВЫЙ ДЕНЬ </a:t>
            </a:r>
          </a:p>
          <a:p>
            <a:pPr algn="ctr"/>
            <a:r>
              <a:rPr lang="ru-RU" sz="3200" b="1" dirty="0" smtClean="0">
                <a:solidFill>
                  <a:srgbClr val="0070C0"/>
                </a:solidFill>
              </a:rPr>
              <a:t>22 ЯНВАРЯ 2018 ГОДА</a:t>
            </a:r>
          </a:p>
          <a:p>
            <a:endParaRPr lang="ru-RU" dirty="0" smtClean="0"/>
          </a:p>
        </p:txBody>
      </p:sp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0" y="0"/>
            <a:ext cx="9144000" cy="55707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200" b="1" dirty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200" b="1" dirty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200" b="1" dirty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200" b="1" dirty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200" b="1" dirty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ДЕНЬ ТВОРЧЕСТВА, КУЛЬТУРЫ И ИСКУССТВА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rgbClr val="00B05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Выставка коллажей 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«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Крепка семья 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–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крепка Россия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»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Выставка работ клубов</a:t>
            </a: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rgbClr val="00B0F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«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Юный художник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»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«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Декоративно-прикладное искусство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»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«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Объёмное конструирование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»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«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Фантазия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»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Творческий 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отчёт клуба 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«Весёлые нотки»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 flipH="1">
            <a:off x="1071537" y="785794"/>
            <a:ext cx="521497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4 классы</a:t>
            </a:r>
          </a:p>
          <a:p>
            <a:r>
              <a:rPr lang="ru-RU" b="1" dirty="0" smtClean="0">
                <a:solidFill>
                  <a:srgbClr val="FF0000"/>
                </a:solidFill>
              </a:rPr>
              <a:t>4- А класс </a:t>
            </a:r>
            <a:r>
              <a:rPr lang="ru-RU" b="1" dirty="0" smtClean="0">
                <a:solidFill>
                  <a:srgbClr val="00B0F0"/>
                </a:solidFill>
              </a:rPr>
              <a:t>– команда </a:t>
            </a:r>
            <a:r>
              <a:rPr lang="ru-RU" b="1" dirty="0" smtClean="0">
                <a:solidFill>
                  <a:srgbClr val="FF0000"/>
                </a:solidFill>
              </a:rPr>
              <a:t>«Победитель»</a:t>
            </a:r>
          </a:p>
          <a:p>
            <a:r>
              <a:rPr lang="ru-RU" b="1" dirty="0" smtClean="0">
                <a:solidFill>
                  <a:srgbClr val="FF0000"/>
                </a:solidFill>
              </a:rPr>
              <a:t>4- Б класс </a:t>
            </a:r>
            <a:r>
              <a:rPr lang="ru-RU" b="1" dirty="0" smtClean="0">
                <a:solidFill>
                  <a:srgbClr val="00B0F0"/>
                </a:solidFill>
              </a:rPr>
              <a:t>– команда </a:t>
            </a:r>
            <a:r>
              <a:rPr lang="ru-RU" b="1" dirty="0" smtClean="0">
                <a:solidFill>
                  <a:srgbClr val="FF0000"/>
                </a:solidFill>
              </a:rPr>
              <a:t>«Бриллиант»</a:t>
            </a:r>
          </a:p>
          <a:p>
            <a:r>
              <a:rPr lang="ru-RU" b="1" dirty="0" smtClean="0">
                <a:solidFill>
                  <a:srgbClr val="FF0000"/>
                </a:solidFill>
              </a:rPr>
              <a:t>4- В класс </a:t>
            </a:r>
            <a:r>
              <a:rPr lang="ru-RU" b="1" dirty="0" smtClean="0">
                <a:solidFill>
                  <a:srgbClr val="00B0F0"/>
                </a:solidFill>
              </a:rPr>
              <a:t>– команда </a:t>
            </a:r>
            <a:r>
              <a:rPr lang="ru-RU" b="1" dirty="0" smtClean="0">
                <a:solidFill>
                  <a:srgbClr val="FF0000"/>
                </a:solidFill>
              </a:rPr>
              <a:t>« Ловкие»</a:t>
            </a:r>
          </a:p>
          <a:p>
            <a:r>
              <a:rPr lang="ru-RU" b="1" dirty="0" smtClean="0">
                <a:solidFill>
                  <a:srgbClr val="FF0000"/>
                </a:solidFill>
              </a:rPr>
              <a:t>4- Г класс </a:t>
            </a:r>
            <a:r>
              <a:rPr lang="ru-RU" b="1" dirty="0" smtClean="0">
                <a:solidFill>
                  <a:srgbClr val="00B0F0"/>
                </a:solidFill>
              </a:rPr>
              <a:t>– команда </a:t>
            </a:r>
            <a:r>
              <a:rPr lang="ru-RU" b="1" dirty="0" smtClean="0">
                <a:solidFill>
                  <a:srgbClr val="FF0000"/>
                </a:solidFill>
              </a:rPr>
              <a:t>« Молния»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33794" name="Picture 2" descr="C:\Users\Admin\Desktop\неделя нач школы\IMG_535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2976" y="2428868"/>
            <a:ext cx="6802414" cy="382317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428728" y="1428736"/>
            <a:ext cx="6357982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00B050"/>
                </a:solidFill>
              </a:rPr>
              <a:t>ПЯТЫЙ ДЕНЬ – </a:t>
            </a:r>
          </a:p>
          <a:p>
            <a:pPr algn="ctr"/>
            <a:endParaRPr lang="ru-RU" sz="4000" b="1" dirty="0" smtClean="0">
              <a:solidFill>
                <a:srgbClr val="C00000"/>
              </a:solidFill>
            </a:endParaRPr>
          </a:p>
          <a:p>
            <a:pPr algn="ctr"/>
            <a:r>
              <a:rPr lang="ru-RU" sz="4000" b="1" dirty="0" smtClean="0">
                <a:solidFill>
                  <a:srgbClr val="C00000"/>
                </a:solidFill>
              </a:rPr>
              <a:t>26 ЯНВАРЯ 2018 ГОДА</a:t>
            </a:r>
          </a:p>
          <a:p>
            <a:pPr algn="ctr"/>
            <a:endParaRPr lang="ru-RU" sz="4000" b="1" dirty="0" smtClean="0">
              <a:solidFill>
                <a:srgbClr val="C00000"/>
              </a:solidFill>
            </a:endParaRPr>
          </a:p>
          <a:p>
            <a:pPr algn="ctr"/>
            <a:r>
              <a:rPr lang="ru-RU" sz="4000" b="1" dirty="0" smtClean="0">
                <a:solidFill>
                  <a:srgbClr val="00B050"/>
                </a:solidFill>
              </a:rPr>
              <a:t>«ДЕНЬ ТЕАТРА»</a:t>
            </a:r>
          </a:p>
          <a:p>
            <a:endParaRPr lang="ru-RU" sz="4000" b="1" dirty="0" smtClean="0">
              <a:solidFill>
                <a:srgbClr val="C00000"/>
              </a:solidFill>
            </a:endParaRPr>
          </a:p>
          <a:p>
            <a:endParaRPr lang="ru-RU" sz="4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1"/>
          <p:cNvSpPr>
            <a:spLocks noChangeArrowheads="1"/>
          </p:cNvSpPr>
          <p:nvPr/>
        </p:nvSpPr>
        <p:spPr bwMode="auto">
          <a:xfrm>
            <a:off x="428596" y="1000108"/>
            <a:ext cx="8358246" cy="160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 место 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–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1" i="1" u="none" strike="noStrike" cap="none" normalizeH="0" baseline="0" dirty="0" err="1" smtClean="0">
                <a:ln>
                  <a:noFill/>
                </a:ln>
                <a:solidFill>
                  <a:srgbClr val="00B0F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Зданевич</a:t>
            </a:r>
            <a:r>
              <a:rPr kumimoji="0" lang="ru-RU" sz="1400" b="1" i="1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Даниил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–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1- Г класс                    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Стихотворение: 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С. Михалкова 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«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Снег кружится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»</a:t>
            </a:r>
            <a:endParaRPr kumimoji="0" lang="ru-RU" sz="6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       </a:t>
            </a:r>
            <a:r>
              <a:rPr kumimoji="0" lang="ru-RU" sz="1400" b="1" i="1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Задорожный Ярослав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–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1 - Б класс</a:t>
            </a:r>
            <a:r>
              <a:rPr lang="ru-RU" sz="600" b="1" dirty="0" smtClean="0">
                <a:solidFill>
                  <a:srgbClr val="FF0000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                      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Стихотворение 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«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Письмо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»</a:t>
            </a:r>
            <a:endParaRPr kumimoji="0" lang="ru-RU" sz="6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 место- </a:t>
            </a:r>
            <a:r>
              <a:rPr kumimoji="0" lang="ru-RU" sz="1400" b="1" i="1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Лещинский Ефрем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–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1- А класс</a:t>
            </a:r>
            <a:r>
              <a:rPr lang="ru-RU" sz="600" b="1" dirty="0" smtClean="0">
                <a:solidFill>
                  <a:srgbClr val="FF0000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                                   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Стихотворение  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Н. Городецкой 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«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На горе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»</a:t>
            </a:r>
            <a:endParaRPr kumimoji="0" lang="ru-RU" sz="6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      </a:t>
            </a:r>
            <a:r>
              <a:rPr kumimoji="0" lang="ru-RU" sz="1400" b="1" i="1" u="none" strike="noStrike" cap="none" normalizeH="0" baseline="0" dirty="0" err="1" smtClean="0">
                <a:ln>
                  <a:noFill/>
                </a:ln>
                <a:solidFill>
                  <a:srgbClr val="00B0F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Головацкая</a:t>
            </a:r>
            <a:r>
              <a:rPr kumimoji="0" lang="ru-RU" sz="1400" b="1" i="1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Арина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–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1 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–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В класс</a:t>
            </a:r>
            <a:r>
              <a:rPr lang="ru-RU" sz="600" b="1" dirty="0" smtClean="0">
                <a:solidFill>
                  <a:srgbClr val="FF0000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                                     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Стихотворение 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А. С. Пушкина 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«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Зимнее утро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»</a:t>
            </a:r>
            <a:endParaRPr kumimoji="0" lang="ru-RU" sz="6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3 место 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 </a:t>
            </a:r>
            <a:r>
              <a:rPr kumimoji="0" lang="ru-RU" sz="1400" b="1" i="1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Козырева Елизавета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–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1- А класс</a:t>
            </a:r>
            <a:r>
              <a:rPr lang="ru-RU" sz="600" b="1" dirty="0" smtClean="0">
                <a:solidFill>
                  <a:srgbClr val="FF0000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                       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Стихотворение  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А. Яшина 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«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Покормите птиц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»</a:t>
            </a:r>
            <a:endParaRPr kumimoji="0" lang="ru-RU" sz="6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       </a:t>
            </a:r>
            <a:r>
              <a:rPr kumimoji="0" lang="ru-RU" sz="1400" b="1" i="1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Задорожняк Алиса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–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1 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–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В класс</a:t>
            </a:r>
            <a:r>
              <a:rPr lang="ru-RU" sz="600" b="1" dirty="0" smtClean="0">
                <a:solidFill>
                  <a:srgbClr val="FF0000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                               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Отрывок из поэмы 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«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Мороз Красный нос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»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                                                                              Н. Некрасова 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«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Не ветер бушует над бором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»</a:t>
            </a:r>
            <a:endParaRPr kumimoji="0" lang="ru-RU" sz="18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428860" y="428604"/>
            <a:ext cx="53578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1 КЛАССЫ- КОНКУРС СТИХОТВОРЕНИЙ «ЗИМУШКА – ЗИМА»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34818" name="Picture 2" descr="C:\Users\Admin\Desktop\школа\IMG_533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4497" y="2714620"/>
            <a:ext cx="6855405" cy="385295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928794" y="571480"/>
            <a:ext cx="63579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2- КЛАССЫ – ИНСЦЕНИРОВАНИЕ СТИХОТВОРЕНИЙ 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42844" y="1071546"/>
            <a:ext cx="54292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2 –  А класс </a:t>
            </a:r>
            <a:r>
              <a:rPr lang="ru-RU" b="1" dirty="0" smtClean="0">
                <a:solidFill>
                  <a:srgbClr val="00B0F0"/>
                </a:solidFill>
              </a:rPr>
              <a:t>–С. Михалков «Заяц и Черепаха»</a:t>
            </a:r>
          </a:p>
          <a:p>
            <a:r>
              <a:rPr lang="ru-RU" b="1" dirty="0" smtClean="0">
                <a:solidFill>
                  <a:srgbClr val="FF0000"/>
                </a:solidFill>
              </a:rPr>
              <a:t>2- Б класс </a:t>
            </a:r>
            <a:r>
              <a:rPr lang="ru-RU" b="1" dirty="0" smtClean="0">
                <a:solidFill>
                  <a:srgbClr val="00B0F0"/>
                </a:solidFill>
              </a:rPr>
              <a:t>– Л. Воронкова «Наши окна кистью белой»</a:t>
            </a:r>
          </a:p>
          <a:p>
            <a:r>
              <a:rPr lang="ru-RU" b="1" dirty="0" smtClean="0">
                <a:solidFill>
                  <a:srgbClr val="FF0000"/>
                </a:solidFill>
              </a:rPr>
              <a:t>2- В класс </a:t>
            </a:r>
            <a:r>
              <a:rPr lang="ru-RU" b="1" dirty="0" smtClean="0">
                <a:solidFill>
                  <a:srgbClr val="00B0F0"/>
                </a:solidFill>
              </a:rPr>
              <a:t>– И. Гурина « Новогодний сон»</a:t>
            </a:r>
            <a:endParaRPr lang="ru-RU" b="1" dirty="0">
              <a:solidFill>
                <a:srgbClr val="00B0F0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57884" y="1000108"/>
            <a:ext cx="3000396" cy="4000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38424" y="4357694"/>
            <a:ext cx="3143271" cy="2357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357430"/>
            <a:ext cx="2732504" cy="3643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00364" y="2214554"/>
            <a:ext cx="2786082" cy="2089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57224" y="285728"/>
            <a:ext cx="78581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</a:rPr>
              <a:t>3- КЛАССЫ – ИНСЦЕНИРОВАНИЕ СКАЗОК</a:t>
            </a:r>
            <a:endParaRPr lang="ru-RU" sz="2800" b="1" dirty="0">
              <a:solidFill>
                <a:srgbClr val="C00000"/>
              </a:solidFill>
            </a:endParaRPr>
          </a:p>
        </p:txBody>
      </p:sp>
      <p:pic>
        <p:nvPicPr>
          <p:cNvPr id="37890" name="Picture 2" descr="C:\Users\Admin\Desktop\школа\IMG_530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1785926"/>
            <a:ext cx="4143404" cy="2328723"/>
          </a:xfrm>
          <a:prstGeom prst="rect">
            <a:avLst/>
          </a:prstGeom>
          <a:noFill/>
        </p:spPr>
      </p:pic>
      <p:pic>
        <p:nvPicPr>
          <p:cNvPr id="37891" name="Picture 3" descr="C:\Users\Admin\Desktop\школа\IMG_531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6314" y="1500174"/>
            <a:ext cx="4142625" cy="2491006"/>
          </a:xfrm>
          <a:prstGeom prst="rect">
            <a:avLst/>
          </a:prstGeom>
          <a:noFill/>
        </p:spPr>
      </p:pic>
      <p:pic>
        <p:nvPicPr>
          <p:cNvPr id="37892" name="Picture 4" descr="C:\Users\Admin\Desktop\школа\IMG_531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4214818"/>
            <a:ext cx="4357785" cy="2449212"/>
          </a:xfrm>
          <a:prstGeom prst="rect">
            <a:avLst/>
          </a:prstGeom>
          <a:noFill/>
        </p:spPr>
      </p:pic>
      <p:pic>
        <p:nvPicPr>
          <p:cNvPr id="37893" name="Picture 5" descr="C:\Users\Admin\Desktop\школа\IMG_530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4876" y="4143380"/>
            <a:ext cx="4321630" cy="2428892"/>
          </a:xfrm>
          <a:prstGeom prst="rect">
            <a:avLst/>
          </a:prstGeom>
          <a:noFill/>
        </p:spPr>
      </p:pic>
      <p:sp>
        <p:nvSpPr>
          <p:cNvPr id="6145" name="Rectangle 1"/>
          <p:cNvSpPr>
            <a:spLocks noChangeArrowheads="1"/>
          </p:cNvSpPr>
          <p:nvPr/>
        </p:nvSpPr>
        <p:spPr bwMode="auto">
          <a:xfrm>
            <a:off x="214282" y="857232"/>
            <a:ext cx="5170903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3- А класс 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–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Сказка 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«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Репка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»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на новый лад</a:t>
            </a:r>
            <a:r>
              <a:rPr lang="ru-RU" sz="2000" b="1" dirty="0" smtClean="0">
                <a:solidFill>
                  <a:srgbClr val="FF0000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000" b="1" dirty="0" smtClean="0"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3- Б класс 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–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Сказка  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«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Ушки-неслушки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»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71604" y="285728"/>
            <a:ext cx="50720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B0F0"/>
                </a:solidFill>
              </a:rPr>
              <a:t>4 КЛАССЫ </a:t>
            </a:r>
            <a:r>
              <a:rPr lang="ru-RU" b="1" dirty="0" smtClean="0">
                <a:solidFill>
                  <a:srgbClr val="FF0000"/>
                </a:solidFill>
              </a:rPr>
              <a:t>– ИСЦЕНИРОВАНИЕ БАСЕН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5121" name="Rectangle 1"/>
          <p:cNvSpPr>
            <a:spLocks noChangeArrowheads="1"/>
          </p:cNvSpPr>
          <p:nvPr/>
        </p:nvSpPr>
        <p:spPr bwMode="auto">
          <a:xfrm>
            <a:off x="142844" y="785794"/>
            <a:ext cx="5072066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4- А класс  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«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Ворона и Лисица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»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«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Мартышка и очки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»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rgbClr val="00B05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4- Б класс 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 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«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«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Ворона и Волк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»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«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Волк и Ягнёнок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»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rgbClr val="00B05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4- В класс  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 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«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«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Ворона и Лисица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»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«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Кукушка и Петух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»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rgbClr val="00B05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4- Г класс  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«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«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Квартет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»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«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Ворона и Лисица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»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rgbClr val="00B05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44" y="1857364"/>
            <a:ext cx="3000342" cy="22502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857884" y="642918"/>
            <a:ext cx="3090838" cy="41211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4" y="4143380"/>
            <a:ext cx="4500595" cy="25315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86314" y="4214818"/>
            <a:ext cx="4357686" cy="2451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143240" y="1928802"/>
            <a:ext cx="2762270" cy="2071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1"/>
          <p:cNvSpPr>
            <a:spLocks noChangeArrowheads="1"/>
          </p:cNvSpPr>
          <p:nvPr/>
        </p:nvSpPr>
        <p:spPr bwMode="auto">
          <a:xfrm>
            <a:off x="0" y="571480"/>
            <a:ext cx="4500594" cy="550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49263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29 </a:t>
            </a: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января</a:t>
            </a:r>
          </a:p>
          <a:p>
            <a:pPr marL="0" marR="0" lvl="0" indent="449263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руководитель </a:t>
            </a:r>
            <a:endParaRPr kumimoji="0" lang="ru-RU" sz="3200" b="1" i="0" u="none" strike="noStrike" cap="none" normalizeH="0" baseline="0" dirty="0" smtClean="0">
              <a:ln>
                <a:noFill/>
              </a:ln>
              <a:solidFill>
                <a:srgbClr val="00B0F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театрального </a:t>
            </a:r>
          </a:p>
          <a:p>
            <a:pPr marL="0" marR="0" lvl="0" indent="449263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кружка </a:t>
            </a: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«</a:t>
            </a: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Лунтик</a:t>
            </a: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»</a:t>
            </a: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</a:t>
            </a:r>
          </a:p>
          <a:p>
            <a:pPr marL="0" marR="0" lvl="0" indent="449263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Нескоромная А. В.</a:t>
            </a:r>
            <a:r>
              <a:rPr kumimoji="0" lang="ru-RU" sz="3200" b="1" i="0" u="none" strike="noStrike" cap="none" normalizeH="0" dirty="0" smtClean="0">
                <a:ln>
                  <a:noFill/>
                </a:ln>
                <a:solidFill>
                  <a:srgbClr val="00B0F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</a:t>
            </a:r>
            <a:endParaRPr kumimoji="0" lang="ru-RU" sz="3200" b="1" i="0" u="none" strike="noStrike" cap="none" normalizeH="0" dirty="0" smtClean="0">
              <a:ln>
                <a:noFill/>
              </a:ln>
              <a:solidFill>
                <a:srgbClr val="00B0F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0" u="none" strike="noStrike" cap="none" normalizeH="0" dirty="0" smtClean="0">
                <a:ln>
                  <a:noFill/>
                </a:ln>
                <a:solidFill>
                  <a:srgbClr val="00B0F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 учащиеся 4 </a:t>
            </a: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–</a:t>
            </a: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А класса </a:t>
            </a:r>
          </a:p>
          <a:p>
            <a:pPr marL="0" marR="0" lvl="0" indent="449263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показали</a:t>
            </a: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«</a:t>
            </a: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Новогоднюю сказку</a:t>
            </a: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»</a:t>
            </a:r>
          </a:p>
          <a:p>
            <a:pPr marL="0" marR="0" lvl="0" indent="449263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для учащихся </a:t>
            </a:r>
            <a:endParaRPr kumimoji="0" lang="ru-RU" sz="3200" b="1" i="0" u="none" strike="noStrike" cap="none" normalizeH="0" baseline="0" dirty="0" smtClean="0">
              <a:ln>
                <a:noFill/>
              </a:ln>
              <a:solidFill>
                <a:srgbClr val="00B0F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4 </a:t>
            </a: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классов.</a:t>
            </a:r>
            <a:endParaRPr kumimoji="0" lang="ru-RU" sz="3200" b="1" i="0" u="none" strike="noStrike" cap="none" normalizeH="0" baseline="0" dirty="0" smtClean="0">
              <a:ln>
                <a:noFill/>
              </a:ln>
              <a:solidFill>
                <a:srgbClr val="00B0F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29124" y="285728"/>
            <a:ext cx="4714876" cy="62024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1"/>
          <p:cNvSpPr>
            <a:spLocks noChangeArrowheads="1"/>
          </p:cNvSpPr>
          <p:nvPr/>
        </p:nvSpPr>
        <p:spPr bwMode="auto">
          <a:xfrm>
            <a:off x="571472" y="214290"/>
            <a:ext cx="8118184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49263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30 января 2018 года 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психолог школы и руководитель 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клуба «Лидер» Тумарова Е. А.</a:t>
            </a:r>
          </a:p>
          <a:p>
            <a:pPr marL="0" marR="0" lvl="0" indent="449263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провела интеллектуальную олимпиаду среди учащихся 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3 – 4 классов.</a:t>
            </a:r>
            <a:endParaRPr kumimoji="0" lang="ru-RU" sz="6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449263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Цель: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выявление наиболее интеллектуально развитых учащихся </a:t>
            </a:r>
          </a:p>
          <a:p>
            <a:pPr marL="0" marR="0" lvl="0" indent="449263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для повышения значимости интеллектуальной деятельности.</a:t>
            </a:r>
            <a:endParaRPr kumimoji="0" lang="ru-RU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14282" y="1285860"/>
            <a:ext cx="421484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B050"/>
                </a:solidFill>
              </a:rPr>
              <a:t>Среди 3 классов места распределились  так:</a:t>
            </a:r>
          </a:p>
          <a:p>
            <a:r>
              <a:rPr lang="ru-RU" b="1" dirty="0" smtClean="0">
                <a:solidFill>
                  <a:srgbClr val="FF0000"/>
                </a:solidFill>
              </a:rPr>
              <a:t>1 место </a:t>
            </a:r>
            <a:r>
              <a:rPr lang="ru-RU" b="1" dirty="0" smtClean="0">
                <a:solidFill>
                  <a:srgbClr val="00B0F0"/>
                </a:solidFill>
              </a:rPr>
              <a:t>– Кальченко София </a:t>
            </a:r>
          </a:p>
          <a:p>
            <a:r>
              <a:rPr lang="ru-RU" b="1" dirty="0" smtClean="0">
                <a:solidFill>
                  <a:srgbClr val="00B0F0"/>
                </a:solidFill>
              </a:rPr>
              <a:t>                                   </a:t>
            </a:r>
            <a:r>
              <a:rPr lang="ru-RU" b="1" dirty="0" smtClean="0">
                <a:solidFill>
                  <a:srgbClr val="FF0000"/>
                </a:solidFill>
              </a:rPr>
              <a:t>3- А класс</a:t>
            </a:r>
          </a:p>
          <a:p>
            <a:r>
              <a:rPr lang="ru-RU" b="1" dirty="0" smtClean="0">
                <a:solidFill>
                  <a:srgbClr val="FF0000"/>
                </a:solidFill>
              </a:rPr>
              <a:t>2 место </a:t>
            </a:r>
            <a:r>
              <a:rPr lang="ru-RU" b="1" dirty="0" smtClean="0">
                <a:solidFill>
                  <a:srgbClr val="00B0F0"/>
                </a:solidFill>
              </a:rPr>
              <a:t>– Кашпорова Ольга</a:t>
            </a:r>
          </a:p>
          <a:p>
            <a:r>
              <a:rPr lang="ru-RU" b="1" dirty="0" smtClean="0">
                <a:solidFill>
                  <a:srgbClr val="FF0000"/>
                </a:solidFill>
              </a:rPr>
              <a:t>                                    3- А класс</a:t>
            </a:r>
          </a:p>
          <a:p>
            <a:r>
              <a:rPr lang="ru-RU" b="1" dirty="0" smtClean="0">
                <a:solidFill>
                  <a:srgbClr val="FF0000"/>
                </a:solidFill>
              </a:rPr>
              <a:t>3 место </a:t>
            </a:r>
            <a:r>
              <a:rPr lang="ru-RU" b="1" dirty="0" smtClean="0">
                <a:solidFill>
                  <a:srgbClr val="00B0F0"/>
                </a:solidFill>
              </a:rPr>
              <a:t>– Сайфулина Алиса</a:t>
            </a:r>
          </a:p>
          <a:p>
            <a:r>
              <a:rPr lang="ru-RU" b="1" dirty="0" smtClean="0">
                <a:solidFill>
                  <a:srgbClr val="FF0000"/>
                </a:solidFill>
              </a:rPr>
              <a:t>                                     3- А класс</a:t>
            </a:r>
          </a:p>
          <a:p>
            <a:r>
              <a:rPr lang="ru-RU" b="1" dirty="0" smtClean="0">
                <a:solidFill>
                  <a:srgbClr val="00B0F0"/>
                </a:solidFill>
              </a:rPr>
              <a:t>                  Гончаров Сергей </a:t>
            </a:r>
          </a:p>
          <a:p>
            <a:r>
              <a:rPr lang="ru-RU" b="1" dirty="0" smtClean="0">
                <a:solidFill>
                  <a:srgbClr val="FF0000"/>
                </a:solidFill>
              </a:rPr>
              <a:t>                                     3 – В класс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786314" y="4272677"/>
            <a:ext cx="421481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B050"/>
                </a:solidFill>
              </a:rPr>
              <a:t>Среди 4 классов места распределились так:</a:t>
            </a:r>
          </a:p>
          <a:p>
            <a:r>
              <a:rPr lang="ru-RU" b="1" dirty="0" smtClean="0">
                <a:solidFill>
                  <a:srgbClr val="FF0000"/>
                </a:solidFill>
              </a:rPr>
              <a:t>1 место </a:t>
            </a:r>
            <a:r>
              <a:rPr lang="ru-RU" b="1" dirty="0" smtClean="0">
                <a:solidFill>
                  <a:srgbClr val="00B0F0"/>
                </a:solidFill>
              </a:rPr>
              <a:t>– Туганов Алан  </a:t>
            </a:r>
            <a:r>
              <a:rPr lang="ru-RU" b="1" dirty="0" smtClean="0">
                <a:solidFill>
                  <a:srgbClr val="FF0000"/>
                </a:solidFill>
              </a:rPr>
              <a:t>- 3 – А класс</a:t>
            </a:r>
          </a:p>
          <a:p>
            <a:r>
              <a:rPr lang="ru-RU" b="1" dirty="0" smtClean="0">
                <a:solidFill>
                  <a:srgbClr val="00B0F0"/>
                </a:solidFill>
              </a:rPr>
              <a:t>                   </a:t>
            </a:r>
            <a:r>
              <a:rPr lang="ru-RU" b="1" dirty="0" err="1" smtClean="0">
                <a:solidFill>
                  <a:srgbClr val="00B0F0"/>
                </a:solidFill>
              </a:rPr>
              <a:t>Романиченко</a:t>
            </a:r>
            <a:r>
              <a:rPr lang="ru-RU" b="1" dirty="0" smtClean="0">
                <a:solidFill>
                  <a:srgbClr val="00B0F0"/>
                </a:solidFill>
              </a:rPr>
              <a:t> Никита</a:t>
            </a:r>
          </a:p>
          <a:p>
            <a:r>
              <a:rPr lang="ru-RU" b="1" dirty="0" smtClean="0">
                <a:solidFill>
                  <a:srgbClr val="FF0000"/>
                </a:solidFill>
              </a:rPr>
              <a:t>                                    3 – А класс</a:t>
            </a:r>
          </a:p>
          <a:p>
            <a:r>
              <a:rPr lang="ru-RU" b="1" dirty="0" smtClean="0">
                <a:solidFill>
                  <a:srgbClr val="FF0000"/>
                </a:solidFill>
              </a:rPr>
              <a:t>2 место </a:t>
            </a:r>
            <a:r>
              <a:rPr lang="ru-RU" b="1" dirty="0" smtClean="0">
                <a:solidFill>
                  <a:srgbClr val="00B0F0"/>
                </a:solidFill>
              </a:rPr>
              <a:t>– Михайловский  Матвей </a:t>
            </a:r>
          </a:p>
          <a:p>
            <a:r>
              <a:rPr lang="ru-RU" b="1" dirty="0" smtClean="0">
                <a:solidFill>
                  <a:srgbClr val="FF0000"/>
                </a:solidFill>
              </a:rPr>
              <a:t>                                     3 - В класс</a:t>
            </a:r>
          </a:p>
          <a:p>
            <a:r>
              <a:rPr lang="ru-RU" b="1" dirty="0" smtClean="0">
                <a:solidFill>
                  <a:srgbClr val="FF0000"/>
                </a:solidFill>
              </a:rPr>
              <a:t>3 место </a:t>
            </a:r>
            <a:r>
              <a:rPr lang="ru-RU" b="1" dirty="0" smtClean="0">
                <a:solidFill>
                  <a:srgbClr val="00B0F0"/>
                </a:solidFill>
              </a:rPr>
              <a:t>– Калюжная Анастасия</a:t>
            </a:r>
          </a:p>
          <a:p>
            <a:r>
              <a:rPr lang="ru-RU" b="1" dirty="0" smtClean="0">
                <a:solidFill>
                  <a:srgbClr val="FF0000"/>
                </a:solidFill>
              </a:rPr>
              <a:t>                                     3 – А класс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38914" name="Picture 2" descr="C:\Users\Admin\Desktop\неделя нач школы\IMG_535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071942"/>
            <a:ext cx="4694407" cy="2638404"/>
          </a:xfrm>
          <a:prstGeom prst="rect">
            <a:avLst/>
          </a:prstGeom>
          <a:noFill/>
        </p:spPr>
      </p:pic>
      <p:pic>
        <p:nvPicPr>
          <p:cNvPr id="38915" name="Picture 3" descr="C:\Users\Admin\Desktop\неделя нач школы\IMG_535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1714488"/>
            <a:ext cx="4377298" cy="24601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71802" y="1071546"/>
            <a:ext cx="5841975" cy="3286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500034" y="785794"/>
            <a:ext cx="75724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B0F0"/>
                </a:solidFill>
              </a:rPr>
              <a:t>ВЫСТАВКА КОЛЛАЖЕЙ </a:t>
            </a:r>
            <a:r>
              <a:rPr lang="ru-RU" b="1" dirty="0" smtClean="0">
                <a:solidFill>
                  <a:srgbClr val="FF0000"/>
                </a:solidFill>
              </a:rPr>
              <a:t>«КРЕПКА СЕМЬЯ – КРЕПКА РОССИЯ»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3074" name="Picture 2" descr="C:\Users\Admin\Desktop\школа\IMG_5365 (2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717369"/>
            <a:ext cx="5588000" cy="3140631"/>
          </a:xfrm>
          <a:prstGeom prst="rect">
            <a:avLst/>
          </a:prstGeom>
          <a:noFill/>
        </p:spPr>
      </p:pic>
      <p:pic>
        <p:nvPicPr>
          <p:cNvPr id="3075" name="Picture 3" descr="C:\Users\Admin\Desktop\школа\IMG_536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86446" y="4643446"/>
            <a:ext cx="3150608" cy="177074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214282" y="1857364"/>
            <a:ext cx="278608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00B0F0"/>
                </a:solidFill>
              </a:rPr>
              <a:t>Участники выставки </a:t>
            </a:r>
            <a:r>
              <a:rPr lang="ru-RU" sz="2000" b="1" dirty="0" smtClean="0">
                <a:solidFill>
                  <a:srgbClr val="FF0000"/>
                </a:solidFill>
              </a:rPr>
              <a:t>– учащиеся </a:t>
            </a:r>
          </a:p>
          <a:p>
            <a:r>
              <a:rPr lang="ru-RU" sz="2000" b="1" dirty="0" smtClean="0">
                <a:solidFill>
                  <a:srgbClr val="FF0000"/>
                </a:solidFill>
              </a:rPr>
              <a:t>1- 4 классов</a:t>
            </a:r>
            <a:endParaRPr lang="ru-RU" sz="20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357166"/>
            <a:ext cx="37147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accent2"/>
                </a:solidFill>
              </a:rPr>
              <a:t>Клуб</a:t>
            </a:r>
            <a:r>
              <a:rPr lang="ru-RU" b="1" dirty="0" smtClean="0"/>
              <a:t> </a:t>
            </a:r>
            <a:r>
              <a:rPr lang="ru-RU" b="1" dirty="0" smtClean="0">
                <a:solidFill>
                  <a:srgbClr val="FF0000"/>
                </a:solidFill>
              </a:rPr>
              <a:t>«Фантазия»</a:t>
            </a:r>
          </a:p>
          <a:p>
            <a:r>
              <a:rPr lang="ru-RU" b="1" dirty="0" smtClean="0">
                <a:solidFill>
                  <a:schemeClr val="accent2"/>
                </a:solidFill>
              </a:rPr>
              <a:t>Руководитель:</a:t>
            </a:r>
            <a:r>
              <a:rPr lang="ru-RU" b="1" dirty="0" smtClean="0"/>
              <a:t> </a:t>
            </a:r>
            <a:r>
              <a:rPr lang="ru-RU" b="1" dirty="0" smtClean="0">
                <a:solidFill>
                  <a:srgbClr val="FF0000"/>
                </a:solidFill>
              </a:rPr>
              <a:t>Тарасюк С. В.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-763378" y="2549271"/>
            <a:ext cx="5122448" cy="28813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0" name="Picture 2" descr="C:\Users\Admin\Desktop\школа\IMG_537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97130" y="0"/>
            <a:ext cx="5846870" cy="3286124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3714744" y="3500438"/>
            <a:ext cx="5214974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800" dirty="0" smtClean="0">
                <a:solidFill>
                  <a:srgbClr val="C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2800" dirty="0" smtClean="0">
                <a:solidFill>
                  <a:srgbClr val="00B0F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Выставка работ </a:t>
            </a:r>
            <a:r>
              <a:rPr lang="ru-RU" sz="2800" dirty="0" smtClean="0">
                <a:solidFill>
                  <a:srgbClr val="00B0F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клубов:</a:t>
            </a:r>
            <a:endParaRPr lang="ru-RU" sz="2800" dirty="0" smtClean="0">
              <a:solidFill>
                <a:srgbClr val="00B0F0"/>
              </a:solidFill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2800" b="1" dirty="0" smtClean="0">
                <a:solidFill>
                  <a:srgbClr val="C00000"/>
                </a:solidFill>
                <a:latin typeface="Calibri"/>
                <a:ea typeface="Calibri" pitchFamily="34" charset="0"/>
                <a:cs typeface="Times New Roman" pitchFamily="18" charset="0"/>
              </a:rPr>
              <a:t>«</a:t>
            </a:r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Юный художник</a:t>
            </a:r>
            <a:r>
              <a:rPr lang="ru-RU" sz="2800" b="1" dirty="0" smtClean="0">
                <a:solidFill>
                  <a:srgbClr val="C00000"/>
                </a:solidFill>
                <a:latin typeface="Calibri"/>
                <a:ea typeface="Calibri" pitchFamily="34" charset="0"/>
                <a:cs typeface="Times New Roman" pitchFamily="18" charset="0"/>
              </a:rPr>
              <a:t>»</a:t>
            </a:r>
            <a:endParaRPr lang="ru-RU" sz="2800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solidFill>
                  <a:srgbClr val="00B050"/>
                </a:solidFill>
                <a:latin typeface="Calibri"/>
                <a:ea typeface="Calibri" pitchFamily="34" charset="0"/>
                <a:cs typeface="Times New Roman" pitchFamily="18" charset="0"/>
              </a:rPr>
              <a:t>«</a:t>
            </a:r>
            <a:r>
              <a:rPr lang="ru-RU" sz="2800" b="1" dirty="0" smtClean="0">
                <a:solidFill>
                  <a:srgbClr val="00B05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Декоративно-прикладное искусство</a:t>
            </a:r>
            <a:r>
              <a:rPr lang="ru-RU" sz="2800" b="1" dirty="0" smtClean="0">
                <a:solidFill>
                  <a:srgbClr val="00B050"/>
                </a:solidFill>
                <a:latin typeface="Calibri"/>
                <a:ea typeface="Calibri" pitchFamily="34" charset="0"/>
                <a:cs typeface="Times New Roman" pitchFamily="18" charset="0"/>
              </a:rPr>
              <a:t>»</a:t>
            </a:r>
            <a:endParaRPr lang="ru-RU" sz="2800" dirty="0" smtClean="0">
              <a:solidFill>
                <a:srgbClr val="00B050"/>
              </a:solidFill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solidFill>
                  <a:srgbClr val="C00000"/>
                </a:solidFill>
                <a:latin typeface="Calibri"/>
                <a:ea typeface="Calibri" pitchFamily="34" charset="0"/>
                <a:cs typeface="Times New Roman" pitchFamily="18" charset="0"/>
              </a:rPr>
              <a:t>«</a:t>
            </a:r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Объёмное конструирование</a:t>
            </a:r>
            <a:r>
              <a:rPr lang="ru-RU" sz="2800" b="1" dirty="0" smtClean="0">
                <a:solidFill>
                  <a:srgbClr val="C00000"/>
                </a:solidFill>
                <a:latin typeface="Calibri"/>
                <a:ea typeface="Calibri" pitchFamily="34" charset="0"/>
                <a:cs typeface="Times New Roman" pitchFamily="18" charset="0"/>
              </a:rPr>
              <a:t>»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solidFill>
                  <a:srgbClr val="00B0F0"/>
                </a:solidFill>
                <a:latin typeface="Calibri"/>
                <a:cs typeface="Times New Roman" pitchFamily="18" charset="0"/>
              </a:rPr>
              <a:t>Руководители:</a:t>
            </a:r>
            <a:r>
              <a:rPr lang="ru-RU" sz="2800" b="1" dirty="0" smtClean="0">
                <a:solidFill>
                  <a:srgbClr val="C00000"/>
                </a:solidFill>
                <a:latin typeface="Calibri"/>
                <a:cs typeface="Times New Roman" pitchFamily="18" charset="0"/>
              </a:rPr>
              <a:t> Стрепетова С. А.,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solidFill>
                  <a:srgbClr val="C00000"/>
                </a:solidFill>
                <a:latin typeface="Calibri"/>
                <a:cs typeface="Times New Roman" pitchFamily="18" charset="0"/>
              </a:rPr>
              <a:t>Стрепетов Г. Н.</a:t>
            </a:r>
            <a:endParaRPr lang="ru-RU" sz="2800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Users\Admin\Desktop\школа\IMG_521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785794"/>
            <a:ext cx="5230842" cy="2939897"/>
          </a:xfrm>
          <a:prstGeom prst="rect">
            <a:avLst/>
          </a:prstGeom>
          <a:noFill/>
        </p:spPr>
      </p:pic>
      <p:pic>
        <p:nvPicPr>
          <p:cNvPr id="3076" name="Picture 4" descr="C:\Users\Admin\Desktop\школа\IMG_521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86182" y="3786190"/>
            <a:ext cx="5214942" cy="2930961"/>
          </a:xfrm>
          <a:prstGeom prst="rect">
            <a:avLst/>
          </a:prstGeom>
          <a:noFill/>
        </p:spPr>
      </p:pic>
      <p:pic>
        <p:nvPicPr>
          <p:cNvPr id="3077" name="Picture 5" descr="C:\Users\Admin\Desktop\школа\IMG_522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72131" y="1419892"/>
            <a:ext cx="3357587" cy="1887069"/>
          </a:xfrm>
          <a:prstGeom prst="rect">
            <a:avLst/>
          </a:prstGeom>
          <a:noFill/>
        </p:spPr>
      </p:pic>
      <p:pic>
        <p:nvPicPr>
          <p:cNvPr id="3078" name="Picture 6" descr="C:\Users\Admin\Desktop\школа\IMG_520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8596" y="4214818"/>
            <a:ext cx="3075604" cy="1728586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1357290" y="357166"/>
            <a:ext cx="62865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B0F0"/>
                </a:solidFill>
              </a:rPr>
              <a:t>ТВОРЧЕСКИЙ ОТЧЁТ КЛУБА </a:t>
            </a:r>
            <a:r>
              <a:rPr lang="ru-RU" b="1" dirty="0" smtClean="0">
                <a:solidFill>
                  <a:srgbClr val="FF0000"/>
                </a:solidFill>
              </a:rPr>
              <a:t>«ВЕСЁЛЫЕ НОТКИ»</a:t>
            </a:r>
            <a:endParaRPr lang="ru-RU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714348" y="1357298"/>
            <a:ext cx="7286676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solidFill>
                  <a:schemeClr val="accent2"/>
                </a:solidFill>
              </a:rPr>
              <a:t>ВТОРОЙ ДЕНЬ:</a:t>
            </a:r>
            <a:r>
              <a:rPr lang="ru-RU" sz="4000" dirty="0" smtClean="0"/>
              <a:t/>
            </a:r>
            <a:br>
              <a:rPr lang="ru-RU" sz="4000" dirty="0" smtClean="0"/>
            </a:br>
            <a:r>
              <a:rPr lang="ru-RU" sz="4000" b="1" dirty="0" smtClean="0">
                <a:solidFill>
                  <a:srgbClr val="00B050"/>
                </a:solidFill>
              </a:rPr>
              <a:t>23 января 2018 года</a:t>
            </a:r>
          </a:p>
          <a:p>
            <a:pPr algn="ctr"/>
            <a:r>
              <a:rPr lang="ru-RU" sz="4000" dirty="0" smtClean="0"/>
              <a:t/>
            </a:r>
            <a:br>
              <a:rPr lang="ru-RU" sz="4000" dirty="0" smtClean="0"/>
            </a:br>
            <a:r>
              <a:rPr lang="ru-RU" sz="4000" b="1" dirty="0" smtClean="0">
                <a:solidFill>
                  <a:srgbClr val="C00000"/>
                </a:solidFill>
              </a:rPr>
              <a:t>ДЕНЬ РУССКОГО ЯЗЫКА</a:t>
            </a:r>
            <a:endParaRPr lang="ru-RU" sz="4000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214290"/>
            <a:ext cx="8229600" cy="1714512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sz="4000" dirty="0" smtClean="0"/>
              <a:t/>
            </a:r>
            <a:br>
              <a:rPr lang="ru-RU" sz="4000" dirty="0" smtClean="0"/>
            </a:br>
            <a:endParaRPr lang="ru-RU" sz="40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0034" y="1071546"/>
            <a:ext cx="8229600" cy="438912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b="1" dirty="0" smtClean="0">
                <a:solidFill>
                  <a:srgbClr val="FF0000"/>
                </a:solidFill>
              </a:rPr>
              <a:t>1 классы </a:t>
            </a:r>
            <a:r>
              <a:rPr lang="ru-RU" b="1" dirty="0" smtClean="0"/>
              <a:t>– </a:t>
            </a:r>
            <a:r>
              <a:rPr lang="ru-RU" b="1" dirty="0" smtClean="0">
                <a:solidFill>
                  <a:srgbClr val="00B0F0"/>
                </a:solidFill>
              </a:rPr>
              <a:t>КОНКУРС </a:t>
            </a:r>
            <a:r>
              <a:rPr lang="ru-RU" b="1" dirty="0" smtClean="0">
                <a:solidFill>
                  <a:srgbClr val="FF0000"/>
                </a:solidFill>
              </a:rPr>
              <a:t>«</a:t>
            </a:r>
            <a:r>
              <a:rPr lang="ru-RU" b="1" u="sng" dirty="0" smtClean="0">
                <a:solidFill>
                  <a:srgbClr val="FF0000"/>
                </a:solidFill>
              </a:rPr>
              <a:t>Лучший каллиграф»</a:t>
            </a:r>
            <a:endParaRPr lang="ru-RU" b="1" dirty="0" smtClean="0">
              <a:solidFill>
                <a:srgbClr val="FF0000"/>
              </a:solidFill>
            </a:endParaRPr>
          </a:p>
          <a:p>
            <a:pPr algn="ctr">
              <a:buNone/>
            </a:pPr>
            <a:r>
              <a:rPr lang="ru-RU" b="1" dirty="0" smtClean="0"/>
              <a:t>(определение лучшего в каллиграфии и правильном безошибочном списывании»).</a:t>
            </a:r>
          </a:p>
          <a:p>
            <a:pPr>
              <a:buNone/>
            </a:pPr>
            <a:r>
              <a:rPr lang="ru-RU" b="1" dirty="0" smtClean="0">
                <a:solidFill>
                  <a:srgbClr val="FF0000"/>
                </a:solidFill>
              </a:rPr>
              <a:t>1 место </a:t>
            </a:r>
            <a:r>
              <a:rPr lang="ru-RU" b="1" dirty="0" smtClean="0">
                <a:solidFill>
                  <a:srgbClr val="00B0F0"/>
                </a:solidFill>
              </a:rPr>
              <a:t>-Королёва Дарья </a:t>
            </a:r>
            <a:r>
              <a:rPr lang="ru-RU" b="1" dirty="0" smtClean="0">
                <a:solidFill>
                  <a:srgbClr val="FF0000"/>
                </a:solidFill>
              </a:rPr>
              <a:t>– 1 Б класс</a:t>
            </a:r>
          </a:p>
          <a:p>
            <a:pPr>
              <a:buNone/>
            </a:pPr>
            <a:r>
              <a:rPr lang="ru-RU" b="1" dirty="0" smtClean="0">
                <a:solidFill>
                  <a:srgbClr val="00B0F0"/>
                </a:solidFill>
              </a:rPr>
              <a:t>               </a:t>
            </a:r>
            <a:r>
              <a:rPr lang="ru-RU" b="1" dirty="0" err="1" smtClean="0">
                <a:solidFill>
                  <a:srgbClr val="00B0F0"/>
                </a:solidFill>
              </a:rPr>
              <a:t>Головацкая</a:t>
            </a:r>
            <a:r>
              <a:rPr lang="ru-RU" b="1" dirty="0" smtClean="0">
                <a:solidFill>
                  <a:srgbClr val="00B0F0"/>
                </a:solidFill>
              </a:rPr>
              <a:t> Арина </a:t>
            </a:r>
            <a:r>
              <a:rPr lang="ru-RU" b="1" dirty="0" smtClean="0">
                <a:solidFill>
                  <a:srgbClr val="FF0000"/>
                </a:solidFill>
              </a:rPr>
              <a:t>– 1 В класс</a:t>
            </a:r>
          </a:p>
          <a:p>
            <a:pPr>
              <a:buNone/>
            </a:pPr>
            <a:r>
              <a:rPr lang="ru-RU" b="1" dirty="0" smtClean="0">
                <a:solidFill>
                  <a:srgbClr val="FF0000"/>
                </a:solidFill>
              </a:rPr>
              <a:t>2 место </a:t>
            </a:r>
            <a:r>
              <a:rPr lang="ru-RU" b="1" dirty="0" smtClean="0"/>
              <a:t>- </a:t>
            </a:r>
            <a:r>
              <a:rPr lang="ru-RU" b="1" dirty="0" err="1" smtClean="0">
                <a:solidFill>
                  <a:srgbClr val="00B0F0"/>
                </a:solidFill>
              </a:rPr>
              <a:t>Иванько</a:t>
            </a:r>
            <a:r>
              <a:rPr lang="ru-RU" b="1" dirty="0" smtClean="0">
                <a:solidFill>
                  <a:srgbClr val="00B0F0"/>
                </a:solidFill>
              </a:rPr>
              <a:t> Анна      </a:t>
            </a:r>
            <a:r>
              <a:rPr lang="ru-RU" b="1" dirty="0" smtClean="0">
                <a:solidFill>
                  <a:srgbClr val="FF0000"/>
                </a:solidFill>
              </a:rPr>
              <a:t>1 - Г класс</a:t>
            </a:r>
          </a:p>
          <a:p>
            <a:endParaRPr lang="ru-RU" b="1" dirty="0" smtClean="0"/>
          </a:p>
          <a:p>
            <a:pPr>
              <a:buNone/>
            </a:pPr>
            <a:r>
              <a:rPr lang="ru-RU" b="1" dirty="0" smtClean="0">
                <a:solidFill>
                  <a:srgbClr val="FF0000"/>
                </a:solidFill>
              </a:rPr>
              <a:t>3 место </a:t>
            </a:r>
            <a:r>
              <a:rPr lang="ru-RU" b="1" dirty="0" smtClean="0"/>
              <a:t>- </a:t>
            </a:r>
            <a:r>
              <a:rPr lang="ru-RU" b="1" dirty="0" err="1" smtClean="0">
                <a:solidFill>
                  <a:srgbClr val="00B0F0"/>
                </a:solidFill>
              </a:rPr>
              <a:t>Кияшко</a:t>
            </a:r>
            <a:r>
              <a:rPr lang="ru-RU" b="1" dirty="0" smtClean="0">
                <a:solidFill>
                  <a:srgbClr val="00B0F0"/>
                </a:solidFill>
              </a:rPr>
              <a:t> Максим   </a:t>
            </a:r>
            <a:r>
              <a:rPr lang="ru-RU" b="1" dirty="0" smtClean="0">
                <a:solidFill>
                  <a:srgbClr val="FF0000"/>
                </a:solidFill>
              </a:rPr>
              <a:t>1- Б класс</a:t>
            </a:r>
          </a:p>
          <a:p>
            <a:pPr>
              <a:buNone/>
            </a:pPr>
            <a:r>
              <a:rPr lang="ru-RU" b="1" dirty="0" smtClean="0">
                <a:solidFill>
                  <a:srgbClr val="00B0F0"/>
                </a:solidFill>
              </a:rPr>
              <a:t>                 Пап Виктория       </a:t>
            </a:r>
            <a:r>
              <a:rPr lang="ru-RU" b="1" dirty="0" smtClean="0">
                <a:solidFill>
                  <a:srgbClr val="FF0000"/>
                </a:solidFill>
              </a:rPr>
              <a:t>1- Г класс</a:t>
            </a:r>
          </a:p>
          <a:p>
            <a:endParaRPr lang="ru-RU" dirty="0" smtClean="0"/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 smtClean="0"/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Admin\Desktop\школа\IMG_522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85728"/>
            <a:ext cx="4194524" cy="2357454"/>
          </a:xfrm>
          <a:prstGeom prst="rect">
            <a:avLst/>
          </a:prstGeom>
          <a:noFill/>
        </p:spPr>
      </p:pic>
      <p:pic>
        <p:nvPicPr>
          <p:cNvPr id="16387" name="Picture 3" descr="C:\Users\Admin\Desktop\школа\IMG_523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6248" y="214290"/>
            <a:ext cx="4251917" cy="2389710"/>
          </a:xfrm>
          <a:prstGeom prst="rect">
            <a:avLst/>
          </a:prstGeom>
          <a:noFill/>
        </p:spPr>
      </p:pic>
      <p:pic>
        <p:nvPicPr>
          <p:cNvPr id="16388" name="Picture 4" descr="C:\Users\Admin\Desktop\школа\IMG_523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" y="3643314"/>
            <a:ext cx="4357687" cy="2449156"/>
          </a:xfrm>
          <a:prstGeom prst="rect">
            <a:avLst/>
          </a:prstGeom>
          <a:noFill/>
        </p:spPr>
      </p:pic>
      <p:pic>
        <p:nvPicPr>
          <p:cNvPr id="16389" name="Picture 5" descr="C:\Users\Admin\Desktop\школа\IMG_531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29124" y="3643314"/>
            <a:ext cx="4457131" cy="2505047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785786" y="3000372"/>
            <a:ext cx="72152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B050"/>
                </a:solidFill>
              </a:rPr>
              <a:t>ПЕРВЫЕ СОРЕВНОВАНИЯ – ПЕРВЫЕ ПОБЕДЫ И НАГРАДЫ</a:t>
            </a:r>
            <a:endParaRPr lang="ru-RU" b="1" dirty="0">
              <a:solidFill>
                <a:srgbClr val="00B05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00034" y="642918"/>
            <a:ext cx="8643966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ru-RU" sz="2800" b="1" dirty="0" smtClean="0">
                <a:solidFill>
                  <a:srgbClr val="FF0000"/>
                </a:solidFill>
              </a:rPr>
              <a:t>2 классы </a:t>
            </a:r>
            <a:r>
              <a:rPr lang="ru-RU" sz="2400" b="1" dirty="0" smtClean="0"/>
              <a:t>– </a:t>
            </a:r>
            <a:r>
              <a:rPr lang="ru-RU" sz="2400" b="1" dirty="0" smtClean="0">
                <a:solidFill>
                  <a:srgbClr val="00B0F0"/>
                </a:solidFill>
              </a:rPr>
              <a:t>КОНКУРС: </a:t>
            </a:r>
            <a:r>
              <a:rPr lang="ru-RU" sz="2400" b="1" u="sng" dirty="0" smtClean="0">
                <a:solidFill>
                  <a:srgbClr val="00B0F0"/>
                </a:solidFill>
              </a:rPr>
              <a:t>«ВОЛШЕБНОЕ ПЁРЫШКО» </a:t>
            </a:r>
          </a:p>
          <a:p>
            <a:pPr algn="ctr">
              <a:buNone/>
            </a:pPr>
            <a:r>
              <a:rPr lang="ru-RU" sz="2000" b="1" dirty="0" smtClean="0"/>
              <a:t>( определение лучшего в каллиграфии и правильном безошибочном письме под диктовку)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42910" y="1785926"/>
            <a:ext cx="735811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</a:rPr>
              <a:t>1 место </a:t>
            </a:r>
            <a:r>
              <a:rPr lang="ru-RU" sz="2400" b="1" dirty="0" smtClean="0"/>
              <a:t>– </a:t>
            </a:r>
            <a:r>
              <a:rPr lang="ru-RU" sz="2400" b="1" dirty="0" err="1" smtClean="0">
                <a:solidFill>
                  <a:srgbClr val="00B0F0"/>
                </a:solidFill>
              </a:rPr>
              <a:t>Щенева</a:t>
            </a:r>
            <a:r>
              <a:rPr lang="ru-RU" sz="2400" b="1" dirty="0" smtClean="0">
                <a:solidFill>
                  <a:srgbClr val="00B0F0"/>
                </a:solidFill>
              </a:rPr>
              <a:t> Диана – </a:t>
            </a:r>
            <a:r>
              <a:rPr lang="ru-RU" sz="2400" b="1" dirty="0" smtClean="0">
                <a:solidFill>
                  <a:srgbClr val="FF0000"/>
                </a:solidFill>
              </a:rPr>
              <a:t>2- А класс</a:t>
            </a:r>
          </a:p>
          <a:p>
            <a:r>
              <a:rPr lang="ru-RU" sz="2400" b="1" dirty="0" smtClean="0">
                <a:solidFill>
                  <a:srgbClr val="FF0000"/>
                </a:solidFill>
              </a:rPr>
              <a:t>2 место </a:t>
            </a:r>
            <a:r>
              <a:rPr lang="ru-RU" sz="2400" b="1" dirty="0" smtClean="0"/>
              <a:t>– </a:t>
            </a:r>
            <a:r>
              <a:rPr lang="ru-RU" sz="2400" b="1" dirty="0" err="1" smtClean="0">
                <a:solidFill>
                  <a:srgbClr val="00B0F0"/>
                </a:solidFill>
              </a:rPr>
              <a:t>Смолинская</a:t>
            </a:r>
            <a:r>
              <a:rPr lang="ru-RU" sz="2400" b="1" dirty="0" smtClean="0">
                <a:solidFill>
                  <a:srgbClr val="00B0F0"/>
                </a:solidFill>
              </a:rPr>
              <a:t> </a:t>
            </a:r>
            <a:r>
              <a:rPr lang="ru-RU" sz="2400" b="1" dirty="0" err="1" smtClean="0">
                <a:solidFill>
                  <a:srgbClr val="00B0F0"/>
                </a:solidFill>
              </a:rPr>
              <a:t>Лаура</a:t>
            </a:r>
            <a:r>
              <a:rPr lang="ru-RU" sz="2400" b="1" dirty="0" smtClean="0">
                <a:solidFill>
                  <a:srgbClr val="00B0F0"/>
                </a:solidFill>
              </a:rPr>
              <a:t> – </a:t>
            </a:r>
            <a:r>
              <a:rPr lang="ru-RU" sz="2400" b="1" dirty="0" smtClean="0">
                <a:solidFill>
                  <a:srgbClr val="FF0000"/>
                </a:solidFill>
              </a:rPr>
              <a:t>2- В класс</a:t>
            </a:r>
          </a:p>
          <a:p>
            <a:r>
              <a:rPr lang="ru-RU" sz="2400" b="1" dirty="0">
                <a:solidFill>
                  <a:srgbClr val="00B0F0"/>
                </a:solidFill>
              </a:rPr>
              <a:t> </a:t>
            </a:r>
            <a:r>
              <a:rPr lang="ru-RU" sz="2400" b="1" dirty="0" smtClean="0">
                <a:solidFill>
                  <a:srgbClr val="00B0F0"/>
                </a:solidFill>
              </a:rPr>
              <a:t>                 </a:t>
            </a:r>
            <a:r>
              <a:rPr lang="ru-RU" sz="2400" b="1" dirty="0" err="1" smtClean="0">
                <a:solidFill>
                  <a:srgbClr val="00B0F0"/>
                </a:solidFill>
              </a:rPr>
              <a:t>Липчинская</a:t>
            </a:r>
            <a:r>
              <a:rPr lang="ru-RU" sz="2400" b="1" dirty="0" smtClean="0">
                <a:solidFill>
                  <a:srgbClr val="00B0F0"/>
                </a:solidFill>
              </a:rPr>
              <a:t> Оксана – </a:t>
            </a:r>
            <a:r>
              <a:rPr lang="ru-RU" sz="2400" b="1" dirty="0" smtClean="0">
                <a:solidFill>
                  <a:srgbClr val="FF0000"/>
                </a:solidFill>
              </a:rPr>
              <a:t>2 – Б класс</a:t>
            </a:r>
          </a:p>
          <a:p>
            <a:r>
              <a:rPr lang="ru-RU" sz="2400" b="1" dirty="0" smtClean="0">
                <a:solidFill>
                  <a:srgbClr val="FF0000"/>
                </a:solidFill>
              </a:rPr>
              <a:t>3 место </a:t>
            </a:r>
            <a:r>
              <a:rPr lang="ru-RU" sz="2400" b="1" dirty="0" smtClean="0"/>
              <a:t>– </a:t>
            </a:r>
            <a:r>
              <a:rPr lang="ru-RU" sz="2400" b="1" dirty="0" smtClean="0">
                <a:solidFill>
                  <a:srgbClr val="00B0F0"/>
                </a:solidFill>
              </a:rPr>
              <a:t>Стеблина Елизавета – </a:t>
            </a:r>
            <a:r>
              <a:rPr lang="ru-RU" sz="2400" b="1" dirty="0" smtClean="0">
                <a:solidFill>
                  <a:srgbClr val="FF0000"/>
                </a:solidFill>
              </a:rPr>
              <a:t>2 – А класс</a:t>
            </a:r>
            <a:endParaRPr lang="ru-RU" sz="2400" b="1" dirty="0">
              <a:solidFill>
                <a:srgbClr val="FF0000"/>
              </a:solidFill>
            </a:endParaRPr>
          </a:p>
        </p:txBody>
      </p:sp>
      <p:pic>
        <p:nvPicPr>
          <p:cNvPr id="21505" name="Picture 1" descr="C:\Users\Admin\Desktop\школа\IMG_524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571876"/>
            <a:ext cx="4369742" cy="2455931"/>
          </a:xfrm>
          <a:prstGeom prst="rect">
            <a:avLst/>
          </a:prstGeom>
          <a:noFill/>
        </p:spPr>
      </p:pic>
      <p:pic>
        <p:nvPicPr>
          <p:cNvPr id="21506" name="Picture 2" descr="C:\Users\Admin\Desktop\школа\IMG_532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88454" y="3500438"/>
            <a:ext cx="4448739" cy="250033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330</TotalTime>
  <Words>995</Words>
  <Application>Microsoft Office PowerPoint</Application>
  <PresentationFormat>Экран (4:3)</PresentationFormat>
  <Paragraphs>176</Paragraphs>
  <Slides>27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28" baseType="lpstr">
      <vt:lpstr>Поток</vt:lpstr>
      <vt:lpstr>  НЕДЕЛЯ НАЧАЛЬНОЙ ШКОЛЫ   22 января – 30 января  2018 года</vt:lpstr>
      <vt:lpstr>Слайд 2</vt:lpstr>
      <vt:lpstr>Слайд 3</vt:lpstr>
      <vt:lpstr>Слайд 4</vt:lpstr>
      <vt:lpstr>Слайд 5</vt:lpstr>
      <vt:lpstr>Слайд 6</vt:lpstr>
      <vt:lpstr>  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НЕДЕЛЯ НАЧАЛЬНОЙ ШКОЛЫ (22 ЯНВАРЯ – 30 ЯНВАРЯ)</dc:title>
  <dc:creator>Admin</dc:creator>
  <cp:lastModifiedBy>Admin</cp:lastModifiedBy>
  <cp:revision>36</cp:revision>
  <dcterms:created xsi:type="dcterms:W3CDTF">2018-02-04T15:44:46Z</dcterms:created>
  <dcterms:modified xsi:type="dcterms:W3CDTF">2018-02-06T18:35:52Z</dcterms:modified>
</cp:coreProperties>
</file>